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1.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media/image20.jpg" ContentType="image/jpeg"/>
  <Override PartName="/ppt/media/image21.jpg" ContentType="image/jpeg"/>
  <Override PartName="/ppt/media/image30.jpg" ContentType="image/jpeg"/>
  <Override PartName="/ppt/media/image38.jpg" ContentType="image/jpeg"/>
  <Override PartName="/ppt/media/image40.jpg" ContentType="image/jpeg"/>
  <Override PartName="/ppt/media/image43.jpg" ContentType="image/jpeg"/>
  <Override PartName="/ppt/theme/theme1.xml" ContentType="application/vnd.openxmlformats-officedocument.theme+xml"/>
  <Override PartName="/ppt/media/image34.jpg" ContentType="image/jpeg"/>
  <Override PartName="/ppt/theme/theme2.xml" ContentType="application/vnd.openxmlformats-officedocument.theme+xml"/>
  <Override PartName="/ppt/theme/theme3.xml" ContentType="application/vnd.openxmlformats-officedocument.theme+xml"/>
  <Override PartName="/ppt/media/image70.jpg" ContentType="image/png"/>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Lst>
  <p:sldIdLst>
    <p:sldId id="269" r:id="rId4"/>
    <p:sldId id="265" r:id="rId5"/>
    <p:sldId id="257" r:id="rId6"/>
    <p:sldId id="258" r:id="rId7"/>
    <p:sldId id="259" r:id="rId8"/>
    <p:sldId id="260" r:id="rId9"/>
    <p:sldId id="261" r:id="rId10"/>
    <p:sldId id="262" r:id="rId11"/>
    <p:sldId id="330" r:id="rId12"/>
    <p:sldId id="264" r:id="rId13"/>
    <p:sldId id="331" r:id="rId14"/>
    <p:sldId id="332" r:id="rId15"/>
    <p:sldId id="333" r:id="rId16"/>
    <p:sldId id="268" r:id="rId17"/>
    <p:sldId id="334" r:id="rId18"/>
    <p:sldId id="335" r:id="rId19"/>
    <p:sldId id="280" r:id="rId20"/>
    <p:sldId id="270" r:id="rId21"/>
    <p:sldId id="274" r:id="rId22"/>
    <p:sldId id="283" r:id="rId23"/>
    <p:sldId id="284" r:id="rId24"/>
    <p:sldId id="285" r:id="rId25"/>
    <p:sldId id="336" r:id="rId26"/>
    <p:sldId id="337" r:id="rId27"/>
    <p:sldId id="304" r:id="rId28"/>
    <p:sldId id="271" r:id="rId29"/>
    <p:sldId id="263" r:id="rId30"/>
    <p:sldId id="275" r:id="rId31"/>
    <p:sldId id="272" r:id="rId32"/>
    <p:sldId id="266" r:id="rId33"/>
    <p:sldId id="339" r:id="rId34"/>
    <p:sldId id="273" r:id="rId35"/>
    <p:sldId id="267" r:id="rId36"/>
    <p:sldId id="276" r:id="rId37"/>
    <p:sldId id="277" r:id="rId38"/>
    <p:sldId id="279" r:id="rId39"/>
    <p:sldId id="286" r:id="rId40"/>
    <p:sldId id="338" r:id="rId41"/>
    <p:sldId id="340" r:id="rId42"/>
    <p:sldId id="282" r:id="rId43"/>
    <p:sldId id="296" r:id="rId44"/>
    <p:sldId id="297" r:id="rId45"/>
    <p:sldId id="298" r:id="rId46"/>
    <p:sldId id="299" r:id="rId47"/>
    <p:sldId id="300" r:id="rId48"/>
    <p:sldId id="301" r:id="rId49"/>
    <p:sldId id="302" r:id="rId50"/>
    <p:sldId id="281" r:id="rId51"/>
    <p:sldId id="303" r:id="rId52"/>
    <p:sldId id="287" r:id="rId53"/>
    <p:sldId id="288" r:id="rId54"/>
    <p:sldId id="305" r:id="rId55"/>
    <p:sldId id="306" r:id="rId56"/>
    <p:sldId id="307" r:id="rId57"/>
    <p:sldId id="309" r:id="rId58"/>
    <p:sldId id="310" r:id="rId59"/>
    <p:sldId id="308" r:id="rId60"/>
    <p:sldId id="312" r:id="rId61"/>
    <p:sldId id="311" r:id="rId62"/>
    <p:sldId id="289"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278"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88"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customXml" Target="../customXml/item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customXml" Target="../customXml/item2.xml"/><Relationship Id="rId61" Type="http://schemas.openxmlformats.org/officeDocument/2006/relationships/slide" Target="slides/slide58.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70BB-9B7B-479B-87AB-6B630166F4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22699A-152A-4883-AA33-F6ED365BA5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9C50C-5924-4BF0-A1EA-5431DF5E994D}"/>
              </a:ext>
            </a:extLst>
          </p:cNvPr>
          <p:cNvSpPr>
            <a:spLocks noGrp="1"/>
          </p:cNvSpPr>
          <p:nvPr>
            <p:ph type="dt" sz="half" idx="10"/>
          </p:nvPr>
        </p:nvSpPr>
        <p:spPr/>
        <p:txBody>
          <a:bodyPr/>
          <a:lstStyle/>
          <a:p>
            <a:fld id="{DFCF9DAB-82D7-4019-83F9-05AEF722C2ED}" type="datetimeFigureOut">
              <a:rPr lang="en-US" smtClean="0"/>
              <a:t>7/13/2020</a:t>
            </a:fld>
            <a:endParaRPr lang="en-US"/>
          </a:p>
        </p:txBody>
      </p:sp>
      <p:sp>
        <p:nvSpPr>
          <p:cNvPr id="5" name="Footer Placeholder 4">
            <a:extLst>
              <a:ext uri="{FF2B5EF4-FFF2-40B4-BE49-F238E27FC236}">
                <a16:creationId xmlns:a16="http://schemas.microsoft.com/office/drawing/2014/main" id="{3137E5D4-2212-4AC8-868D-8DFCD0025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749B30-F618-4444-B77E-458064D58F90}"/>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2297406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719CB-B7E9-45CB-BE54-9E43329174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358278-7967-4A54-8D90-8244AA8ADE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FBA8D-43EC-4377-BCC7-569AA122ECCB}"/>
              </a:ext>
            </a:extLst>
          </p:cNvPr>
          <p:cNvSpPr>
            <a:spLocks noGrp="1"/>
          </p:cNvSpPr>
          <p:nvPr>
            <p:ph type="dt" sz="half" idx="10"/>
          </p:nvPr>
        </p:nvSpPr>
        <p:spPr/>
        <p:txBody>
          <a:bodyPr/>
          <a:lstStyle/>
          <a:p>
            <a:fld id="{DFCF9DAB-82D7-4019-83F9-05AEF722C2ED}" type="datetimeFigureOut">
              <a:rPr lang="en-US" smtClean="0"/>
              <a:t>7/13/2020</a:t>
            </a:fld>
            <a:endParaRPr lang="en-US"/>
          </a:p>
        </p:txBody>
      </p:sp>
      <p:sp>
        <p:nvSpPr>
          <p:cNvPr id="5" name="Footer Placeholder 4">
            <a:extLst>
              <a:ext uri="{FF2B5EF4-FFF2-40B4-BE49-F238E27FC236}">
                <a16:creationId xmlns:a16="http://schemas.microsoft.com/office/drawing/2014/main" id="{968BDF08-0701-49ED-9392-3A3921170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BF307-0304-4721-A9CB-5FD82A0EACAD}"/>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3742158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1984C-54BB-480E-B102-CD3FB29844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656FF1-6848-4D60-B883-C33B5C434B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DB70F-678D-4982-9A75-68957B8C779F}"/>
              </a:ext>
            </a:extLst>
          </p:cNvPr>
          <p:cNvSpPr>
            <a:spLocks noGrp="1"/>
          </p:cNvSpPr>
          <p:nvPr>
            <p:ph type="dt" sz="half" idx="10"/>
          </p:nvPr>
        </p:nvSpPr>
        <p:spPr/>
        <p:txBody>
          <a:bodyPr/>
          <a:lstStyle/>
          <a:p>
            <a:fld id="{DFCF9DAB-82D7-4019-83F9-05AEF722C2ED}" type="datetimeFigureOut">
              <a:rPr lang="en-US" smtClean="0"/>
              <a:t>7/13/2020</a:t>
            </a:fld>
            <a:endParaRPr lang="en-US"/>
          </a:p>
        </p:txBody>
      </p:sp>
      <p:sp>
        <p:nvSpPr>
          <p:cNvPr id="5" name="Footer Placeholder 4">
            <a:extLst>
              <a:ext uri="{FF2B5EF4-FFF2-40B4-BE49-F238E27FC236}">
                <a16:creationId xmlns:a16="http://schemas.microsoft.com/office/drawing/2014/main" id="{B16E2BBC-398A-4AF8-B1C4-65B2866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8FAF79-27FF-47F1-83C5-6CD6635FFA31}"/>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3078927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8472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7176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775F54"/>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2500" b="0" i="0">
                <a:solidFill>
                  <a:srgbClr val="CC000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33867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775F54"/>
                </a:solidFill>
                <a:latin typeface="Georgia"/>
                <a:cs typeface="Georgia"/>
              </a:defRPr>
            </a:lvl1pPr>
          </a:lstStyle>
          <a:p>
            <a:endParaRPr/>
          </a:p>
        </p:txBody>
      </p:sp>
      <p:sp>
        <p:nvSpPr>
          <p:cNvPr id="3" name="Holder 3"/>
          <p:cNvSpPr>
            <a:spLocks noGrp="1"/>
          </p:cNvSpPr>
          <p:nvPr>
            <p:ph sz="half" idx="2"/>
          </p:nvPr>
        </p:nvSpPr>
        <p:spPr>
          <a:xfrm>
            <a:off x="917786" y="2459863"/>
            <a:ext cx="4585547" cy="492443"/>
          </a:xfrm>
          <a:prstGeom prst="rect">
            <a:avLst/>
          </a:prstGeom>
        </p:spPr>
        <p:txBody>
          <a:bodyPr wrap="square" lIns="0" tIns="0" rIns="0" bIns="0">
            <a:spAutoFit/>
          </a:bodyPr>
          <a:lstStyle>
            <a:lvl1pPr>
              <a:defRPr sz="3200" b="0" i="0">
                <a:solidFill>
                  <a:schemeClr val="tx1"/>
                </a:solidFill>
                <a:latin typeface="Georgia"/>
                <a:cs typeface="Georgia"/>
              </a:defRPr>
            </a:lvl1pPr>
          </a:lstStyle>
          <a:p>
            <a:endParaRPr/>
          </a:p>
        </p:txBody>
      </p:sp>
      <p:sp>
        <p:nvSpPr>
          <p:cNvPr id="4" name="Holder 4"/>
          <p:cNvSpPr>
            <a:spLocks noGrp="1"/>
          </p:cNvSpPr>
          <p:nvPr>
            <p:ph sz="half" idx="3"/>
          </p:nvPr>
        </p:nvSpPr>
        <p:spPr>
          <a:xfrm>
            <a:off x="6506634" y="2370558"/>
            <a:ext cx="4932679" cy="492443"/>
          </a:xfrm>
          <a:prstGeom prst="rect">
            <a:avLst/>
          </a:prstGeom>
        </p:spPr>
        <p:txBody>
          <a:bodyPr wrap="square" lIns="0" tIns="0" rIns="0" bIns="0">
            <a:spAutoFit/>
          </a:bodyPr>
          <a:lstStyle>
            <a:lvl1pPr>
              <a:defRPr sz="3200" b="0" i="0">
                <a:solidFill>
                  <a:schemeClr val="tx1"/>
                </a:solidFill>
                <a:latin typeface="Georgia"/>
                <a:cs typeface="Georgi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2340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775F54"/>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30273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10307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0" y="0"/>
            <a:ext cx="2851404" cy="6859522"/>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0" y="0"/>
            <a:ext cx="182880" cy="6858000"/>
          </a:xfrm>
          <a:custGeom>
            <a:avLst/>
            <a:gdLst/>
            <a:ahLst/>
            <a:cxnLst/>
            <a:rect l="l" t="t" r="r" b="b"/>
            <a:pathLst>
              <a:path w="182880" h="6858000">
                <a:moveTo>
                  <a:pt x="182880" y="0"/>
                </a:moveTo>
                <a:lnTo>
                  <a:pt x="0" y="0"/>
                </a:lnTo>
                <a:lnTo>
                  <a:pt x="0" y="6858000"/>
                </a:lnTo>
                <a:lnTo>
                  <a:pt x="182880" y="6858000"/>
                </a:lnTo>
                <a:lnTo>
                  <a:pt x="182880" y="0"/>
                </a:lnTo>
                <a:close/>
              </a:path>
            </a:pathLst>
          </a:custGeom>
          <a:solidFill>
            <a:srgbClr val="766E53"/>
          </a:solidFill>
        </p:spPr>
        <p:txBody>
          <a:bodyPr wrap="square" lIns="0" tIns="0" rIns="0" bIns="0" rtlCol="0"/>
          <a:lstStyle/>
          <a:p>
            <a:endParaRPr/>
          </a:p>
        </p:txBody>
      </p:sp>
      <p:sp>
        <p:nvSpPr>
          <p:cNvPr id="2" name="Holder 2"/>
          <p:cNvSpPr>
            <a:spLocks noGrp="1"/>
          </p:cNvSpPr>
          <p:nvPr>
            <p:ph type="ctrTitle"/>
          </p:nvPr>
        </p:nvSpPr>
        <p:spPr>
          <a:xfrm>
            <a:off x="4207382" y="251536"/>
            <a:ext cx="3777234" cy="635000"/>
          </a:xfrm>
          <a:prstGeom prst="rect">
            <a:avLst/>
          </a:prstGeom>
        </p:spPr>
        <p:txBody>
          <a:bodyPr wrap="square" lIns="0" tIns="0" rIns="0" bIns="0">
            <a:spAutoFit/>
          </a:bodyPr>
          <a:lstStyle>
            <a:lvl1pPr>
              <a:defRPr sz="4000" b="1" i="0">
                <a:solidFill>
                  <a:schemeClr val="tx1"/>
                </a:solidFill>
                <a:latin typeface="Comic Sans MS"/>
                <a:cs typeface="Comic Sans MS"/>
              </a:defRPr>
            </a:lvl1pPr>
          </a:lstStyle>
          <a:p>
            <a:endParaRPr/>
          </a:p>
        </p:txBody>
      </p:sp>
      <p:sp>
        <p:nvSpPr>
          <p:cNvPr id="3" name="Holder 3"/>
          <p:cNvSpPr>
            <a:spLocks noGrp="1"/>
          </p:cNvSpPr>
          <p:nvPr>
            <p:ph type="subTitle" idx="4"/>
          </p:nvPr>
        </p:nvSpPr>
        <p:spPr>
          <a:xfrm>
            <a:off x="851154" y="4099686"/>
            <a:ext cx="10489691" cy="1488439"/>
          </a:xfrm>
          <a:prstGeom prst="rect">
            <a:avLst/>
          </a:prstGeom>
        </p:spPr>
        <p:txBody>
          <a:bodyPr wrap="square" lIns="0" tIns="0" rIns="0" bIns="0">
            <a:spAutoFit/>
          </a:bodyPr>
          <a:lstStyle>
            <a:lvl1pPr>
              <a:defRPr sz="4800" b="0" i="0">
                <a:solidFill>
                  <a:schemeClr val="tx1"/>
                </a:solidFill>
                <a:latin typeface="Comic Sans MS"/>
                <a:cs typeface="Comic Sans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99806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omic Sans MS"/>
                <a:cs typeface="Comic Sans MS"/>
              </a:defRPr>
            </a:lvl1pPr>
          </a:lstStyle>
          <a:p>
            <a:endParaRPr/>
          </a:p>
        </p:txBody>
      </p:sp>
      <p:sp>
        <p:nvSpPr>
          <p:cNvPr id="3" name="Holder 3"/>
          <p:cNvSpPr>
            <a:spLocks noGrp="1"/>
          </p:cNvSpPr>
          <p:nvPr>
            <p:ph type="body" idx="1"/>
          </p:nvPr>
        </p:nvSpPr>
        <p:spPr/>
        <p:txBody>
          <a:bodyPr lIns="0" tIns="0" rIns="0" bIns="0"/>
          <a:lstStyle>
            <a:lvl1pPr>
              <a:defRPr sz="3400" b="0" i="0">
                <a:solidFill>
                  <a:schemeClr val="tx1"/>
                </a:solidFill>
                <a:latin typeface="Comic Sans MS"/>
                <a:cs typeface="Comic Sans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90963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omic Sans MS"/>
                <a:cs typeface="Comic Sans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1941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7566F-6B08-4122-AD22-3EA5D839CB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D105D-0C01-43A2-9D9D-1AAC7F1457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D527E-BCBB-41AB-AFC2-4423B1A17161}"/>
              </a:ext>
            </a:extLst>
          </p:cNvPr>
          <p:cNvSpPr>
            <a:spLocks noGrp="1"/>
          </p:cNvSpPr>
          <p:nvPr>
            <p:ph type="dt" sz="half" idx="10"/>
          </p:nvPr>
        </p:nvSpPr>
        <p:spPr/>
        <p:txBody>
          <a:bodyPr/>
          <a:lstStyle/>
          <a:p>
            <a:fld id="{DFCF9DAB-82D7-4019-83F9-05AEF722C2ED}" type="datetimeFigureOut">
              <a:rPr lang="en-US" smtClean="0"/>
              <a:t>7/13/2020</a:t>
            </a:fld>
            <a:endParaRPr lang="en-US"/>
          </a:p>
        </p:txBody>
      </p:sp>
      <p:sp>
        <p:nvSpPr>
          <p:cNvPr id="5" name="Footer Placeholder 4">
            <a:extLst>
              <a:ext uri="{FF2B5EF4-FFF2-40B4-BE49-F238E27FC236}">
                <a16:creationId xmlns:a16="http://schemas.microsoft.com/office/drawing/2014/main" id="{A17BCB4E-201D-4449-AA47-BC2D0205D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3C616-FCB1-47B3-B5DB-C5D8E6E1E831}"/>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2101770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omic Sans MS"/>
                <a:cs typeface="Comic Sans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76317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27060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C03C-AD93-4D9E-A5EE-00F9500824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2EF9D6-83EE-4A13-BBB8-990A2C415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9726C8-909F-4121-A455-2D3440DB00D6}"/>
              </a:ext>
            </a:extLst>
          </p:cNvPr>
          <p:cNvSpPr>
            <a:spLocks noGrp="1"/>
          </p:cNvSpPr>
          <p:nvPr>
            <p:ph type="dt" sz="half" idx="10"/>
          </p:nvPr>
        </p:nvSpPr>
        <p:spPr/>
        <p:txBody>
          <a:bodyPr/>
          <a:lstStyle/>
          <a:p>
            <a:fld id="{DFCF9DAB-82D7-4019-83F9-05AEF722C2ED}" type="datetimeFigureOut">
              <a:rPr lang="en-US" smtClean="0"/>
              <a:t>7/13/2020</a:t>
            </a:fld>
            <a:endParaRPr lang="en-US"/>
          </a:p>
        </p:txBody>
      </p:sp>
      <p:sp>
        <p:nvSpPr>
          <p:cNvPr id="5" name="Footer Placeholder 4">
            <a:extLst>
              <a:ext uri="{FF2B5EF4-FFF2-40B4-BE49-F238E27FC236}">
                <a16:creationId xmlns:a16="http://schemas.microsoft.com/office/drawing/2014/main" id="{6638B69B-CB62-4942-9190-8961454DB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92AA28-4872-4B4C-BECA-56551F36DA6B}"/>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1582038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92365-20BA-49B7-A514-CC11469D80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57B27A-DADB-4981-A28E-E0C1DFFA10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36E97C-7302-48A2-8DFF-DB825CAE46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90CB6A-DF0A-49E2-99B8-ABAD6F4DD7CE}"/>
              </a:ext>
            </a:extLst>
          </p:cNvPr>
          <p:cNvSpPr>
            <a:spLocks noGrp="1"/>
          </p:cNvSpPr>
          <p:nvPr>
            <p:ph type="dt" sz="half" idx="10"/>
          </p:nvPr>
        </p:nvSpPr>
        <p:spPr/>
        <p:txBody>
          <a:bodyPr/>
          <a:lstStyle/>
          <a:p>
            <a:fld id="{DFCF9DAB-82D7-4019-83F9-05AEF722C2ED}" type="datetimeFigureOut">
              <a:rPr lang="en-US" smtClean="0"/>
              <a:t>7/13/2020</a:t>
            </a:fld>
            <a:endParaRPr lang="en-US"/>
          </a:p>
        </p:txBody>
      </p:sp>
      <p:sp>
        <p:nvSpPr>
          <p:cNvPr id="6" name="Footer Placeholder 5">
            <a:extLst>
              <a:ext uri="{FF2B5EF4-FFF2-40B4-BE49-F238E27FC236}">
                <a16:creationId xmlns:a16="http://schemas.microsoft.com/office/drawing/2014/main" id="{9587855D-8482-4DD0-9123-D9405472E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59950-3291-4F29-8D26-EF560533948E}"/>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128668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30A6-D4AA-4382-80DF-A5723D0A8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0B0C62-8075-4AAC-AD23-6594A85209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3E4539-67C2-4023-A520-EB4021A478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EA5FA0-BBA5-4589-B357-86C57814E2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F99E2B-FC9F-4FF9-9D20-5A11279964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852591-826F-43CD-A1E5-AE616F369BF0}"/>
              </a:ext>
            </a:extLst>
          </p:cNvPr>
          <p:cNvSpPr>
            <a:spLocks noGrp="1"/>
          </p:cNvSpPr>
          <p:nvPr>
            <p:ph type="dt" sz="half" idx="10"/>
          </p:nvPr>
        </p:nvSpPr>
        <p:spPr/>
        <p:txBody>
          <a:bodyPr/>
          <a:lstStyle/>
          <a:p>
            <a:fld id="{DFCF9DAB-82D7-4019-83F9-05AEF722C2ED}" type="datetimeFigureOut">
              <a:rPr lang="en-US" smtClean="0"/>
              <a:t>7/13/2020</a:t>
            </a:fld>
            <a:endParaRPr lang="en-US"/>
          </a:p>
        </p:txBody>
      </p:sp>
      <p:sp>
        <p:nvSpPr>
          <p:cNvPr id="8" name="Footer Placeholder 7">
            <a:extLst>
              <a:ext uri="{FF2B5EF4-FFF2-40B4-BE49-F238E27FC236}">
                <a16:creationId xmlns:a16="http://schemas.microsoft.com/office/drawing/2014/main" id="{C4232F28-BFF9-4C13-842F-CF6B7FEB31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8C6A53-6291-4E71-A8D8-EF303C2A328F}"/>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2391633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A5FD-2A08-4DEA-A9E1-2895334E21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F8E9D0-9949-4193-AD73-7A3D17B60010}"/>
              </a:ext>
            </a:extLst>
          </p:cNvPr>
          <p:cNvSpPr>
            <a:spLocks noGrp="1"/>
          </p:cNvSpPr>
          <p:nvPr>
            <p:ph type="dt" sz="half" idx="10"/>
          </p:nvPr>
        </p:nvSpPr>
        <p:spPr/>
        <p:txBody>
          <a:bodyPr/>
          <a:lstStyle/>
          <a:p>
            <a:fld id="{DFCF9DAB-82D7-4019-83F9-05AEF722C2ED}" type="datetimeFigureOut">
              <a:rPr lang="en-US" smtClean="0"/>
              <a:t>7/13/2020</a:t>
            </a:fld>
            <a:endParaRPr lang="en-US"/>
          </a:p>
        </p:txBody>
      </p:sp>
      <p:sp>
        <p:nvSpPr>
          <p:cNvPr id="4" name="Footer Placeholder 3">
            <a:extLst>
              <a:ext uri="{FF2B5EF4-FFF2-40B4-BE49-F238E27FC236}">
                <a16:creationId xmlns:a16="http://schemas.microsoft.com/office/drawing/2014/main" id="{8F703432-F83F-45DE-91EA-C6EF67BD77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12F671-515A-4D1B-A526-9629960F0EB1}"/>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779795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A31FB7-C241-4BF9-95E9-93E478109663}"/>
              </a:ext>
            </a:extLst>
          </p:cNvPr>
          <p:cNvSpPr>
            <a:spLocks noGrp="1"/>
          </p:cNvSpPr>
          <p:nvPr>
            <p:ph type="dt" sz="half" idx="10"/>
          </p:nvPr>
        </p:nvSpPr>
        <p:spPr/>
        <p:txBody>
          <a:bodyPr/>
          <a:lstStyle/>
          <a:p>
            <a:fld id="{DFCF9DAB-82D7-4019-83F9-05AEF722C2ED}" type="datetimeFigureOut">
              <a:rPr lang="en-US" smtClean="0"/>
              <a:t>7/13/2020</a:t>
            </a:fld>
            <a:endParaRPr lang="en-US"/>
          </a:p>
        </p:txBody>
      </p:sp>
      <p:sp>
        <p:nvSpPr>
          <p:cNvPr id="3" name="Footer Placeholder 2">
            <a:extLst>
              <a:ext uri="{FF2B5EF4-FFF2-40B4-BE49-F238E27FC236}">
                <a16:creationId xmlns:a16="http://schemas.microsoft.com/office/drawing/2014/main" id="{AB4647B2-2C80-4EB9-993F-187B70649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02CA65-44BB-4B04-817B-039E8D2C2C45}"/>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146122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4DAFD-D077-4327-9AA5-0D4EAB35A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CFF8FF-AC4C-4733-827B-E612D23A64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5BB6F-7C81-4636-8B4A-AD626E327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AF87-1521-41B8-B1CB-661A9F41915B}"/>
              </a:ext>
            </a:extLst>
          </p:cNvPr>
          <p:cNvSpPr>
            <a:spLocks noGrp="1"/>
          </p:cNvSpPr>
          <p:nvPr>
            <p:ph type="dt" sz="half" idx="10"/>
          </p:nvPr>
        </p:nvSpPr>
        <p:spPr/>
        <p:txBody>
          <a:bodyPr/>
          <a:lstStyle/>
          <a:p>
            <a:fld id="{DFCF9DAB-82D7-4019-83F9-05AEF722C2ED}" type="datetimeFigureOut">
              <a:rPr lang="en-US" smtClean="0"/>
              <a:t>7/13/2020</a:t>
            </a:fld>
            <a:endParaRPr lang="en-US"/>
          </a:p>
        </p:txBody>
      </p:sp>
      <p:sp>
        <p:nvSpPr>
          <p:cNvPr id="6" name="Footer Placeholder 5">
            <a:extLst>
              <a:ext uri="{FF2B5EF4-FFF2-40B4-BE49-F238E27FC236}">
                <a16:creationId xmlns:a16="http://schemas.microsoft.com/office/drawing/2014/main" id="{DC3EA664-908C-469D-A722-054215EB2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EBFB5-664B-4A6D-B8D0-530A7874E95F}"/>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3319177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A03C-99D1-4ACB-9C46-698270C812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6C1168-3304-4159-ABB9-ABBC090B4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197F5E-528A-438D-B7B9-FAAA9206E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8EB2D-E46B-45E1-A4F3-4EB5EEA1438D}"/>
              </a:ext>
            </a:extLst>
          </p:cNvPr>
          <p:cNvSpPr>
            <a:spLocks noGrp="1"/>
          </p:cNvSpPr>
          <p:nvPr>
            <p:ph type="dt" sz="half" idx="10"/>
          </p:nvPr>
        </p:nvSpPr>
        <p:spPr/>
        <p:txBody>
          <a:bodyPr/>
          <a:lstStyle/>
          <a:p>
            <a:fld id="{DFCF9DAB-82D7-4019-83F9-05AEF722C2ED}" type="datetimeFigureOut">
              <a:rPr lang="en-US" smtClean="0"/>
              <a:t>7/13/2020</a:t>
            </a:fld>
            <a:endParaRPr lang="en-US"/>
          </a:p>
        </p:txBody>
      </p:sp>
      <p:sp>
        <p:nvSpPr>
          <p:cNvPr id="6" name="Footer Placeholder 5">
            <a:extLst>
              <a:ext uri="{FF2B5EF4-FFF2-40B4-BE49-F238E27FC236}">
                <a16:creationId xmlns:a16="http://schemas.microsoft.com/office/drawing/2014/main" id="{E49FE6A1-C4D2-45EA-9AA2-C4F19391D5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23A7E-DFE3-491D-BCB8-F1ADFADD5344}"/>
              </a:ext>
            </a:extLst>
          </p:cNvPr>
          <p:cNvSpPr>
            <a:spLocks noGrp="1"/>
          </p:cNvSpPr>
          <p:nvPr>
            <p:ph type="sldNum" sz="quarter" idx="12"/>
          </p:nvPr>
        </p:nvSpPr>
        <p:spPr/>
        <p:txBody>
          <a:bodyPr/>
          <a:lstStyle/>
          <a:p>
            <a:fld id="{C428AC23-69D0-458C-9CA4-F6A589B7C493}" type="slidenum">
              <a:rPr lang="en-US" smtClean="0"/>
              <a:t>‹#›</a:t>
            </a:fld>
            <a:endParaRPr lang="en-US"/>
          </a:p>
        </p:txBody>
      </p:sp>
    </p:spTree>
    <p:extLst>
      <p:ext uri="{BB962C8B-B14F-4D97-AF65-F5344CB8AC3E}">
        <p14:creationId xmlns:p14="http://schemas.microsoft.com/office/powerpoint/2010/main" val="1953886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0CAA79-0080-4CDA-9A3F-06789CEECD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7ABC5B-2191-45BC-A7C6-1E19A6E62E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675D0-4F12-4DB0-A43F-1A5D44AE6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CF9DAB-82D7-4019-83F9-05AEF722C2ED}" type="datetimeFigureOut">
              <a:rPr lang="en-US" smtClean="0"/>
              <a:t>7/13/2020</a:t>
            </a:fld>
            <a:endParaRPr lang="en-US"/>
          </a:p>
        </p:txBody>
      </p:sp>
      <p:sp>
        <p:nvSpPr>
          <p:cNvPr id="5" name="Footer Placeholder 4">
            <a:extLst>
              <a:ext uri="{FF2B5EF4-FFF2-40B4-BE49-F238E27FC236}">
                <a16:creationId xmlns:a16="http://schemas.microsoft.com/office/drawing/2014/main" id="{1396A1CF-D4C0-4B07-8B19-86CEC1C44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54DA4F-188E-461D-8B9D-C338B76E1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8AC23-69D0-458C-9CA4-F6A589B7C493}" type="slidenum">
              <a:rPr lang="en-US" smtClean="0"/>
              <a:t>‹#›</a:t>
            </a:fld>
            <a:endParaRPr lang="en-US"/>
          </a:p>
        </p:txBody>
      </p:sp>
    </p:spTree>
    <p:extLst>
      <p:ext uri="{BB962C8B-B14F-4D97-AF65-F5344CB8AC3E}">
        <p14:creationId xmlns:p14="http://schemas.microsoft.com/office/powerpoint/2010/main" val="445857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280160"/>
            <a:ext cx="711200" cy="228600"/>
          </a:xfrm>
          <a:custGeom>
            <a:avLst/>
            <a:gdLst/>
            <a:ahLst/>
            <a:cxnLst/>
            <a:rect l="l" t="t" r="r" b="b"/>
            <a:pathLst>
              <a:path w="533400" h="228600">
                <a:moveTo>
                  <a:pt x="533400" y="0"/>
                </a:moveTo>
                <a:lnTo>
                  <a:pt x="0" y="0"/>
                </a:lnTo>
                <a:lnTo>
                  <a:pt x="0" y="228600"/>
                </a:lnTo>
                <a:lnTo>
                  <a:pt x="533400" y="228600"/>
                </a:lnTo>
                <a:lnTo>
                  <a:pt x="533400" y="0"/>
                </a:lnTo>
                <a:close/>
              </a:path>
            </a:pathLst>
          </a:custGeom>
          <a:solidFill>
            <a:srgbClr val="DD8046"/>
          </a:solidFill>
        </p:spPr>
        <p:txBody>
          <a:bodyPr wrap="square" lIns="0" tIns="0" rIns="0" bIns="0" rtlCol="0"/>
          <a:lstStyle/>
          <a:p>
            <a:endParaRPr sz="1800"/>
          </a:p>
        </p:txBody>
      </p:sp>
      <p:sp>
        <p:nvSpPr>
          <p:cNvPr id="17" name="bg object 17"/>
          <p:cNvSpPr/>
          <p:nvPr/>
        </p:nvSpPr>
        <p:spPr>
          <a:xfrm>
            <a:off x="787400" y="1280160"/>
            <a:ext cx="11404600" cy="228600"/>
          </a:xfrm>
          <a:custGeom>
            <a:avLst/>
            <a:gdLst/>
            <a:ahLst/>
            <a:cxnLst/>
            <a:rect l="l" t="t" r="r" b="b"/>
            <a:pathLst>
              <a:path w="8553450" h="228600">
                <a:moveTo>
                  <a:pt x="8553450" y="0"/>
                </a:moveTo>
                <a:lnTo>
                  <a:pt x="0" y="0"/>
                </a:lnTo>
                <a:lnTo>
                  <a:pt x="0" y="228600"/>
                </a:lnTo>
                <a:lnTo>
                  <a:pt x="8553450" y="228600"/>
                </a:lnTo>
                <a:lnTo>
                  <a:pt x="8553450" y="0"/>
                </a:lnTo>
                <a:close/>
              </a:path>
            </a:pathLst>
          </a:custGeom>
          <a:solidFill>
            <a:srgbClr val="93B6D2"/>
          </a:solidFill>
        </p:spPr>
        <p:txBody>
          <a:bodyPr wrap="square" lIns="0" tIns="0" rIns="0" bIns="0" rtlCol="0"/>
          <a:lstStyle/>
          <a:p>
            <a:endParaRPr sz="1800"/>
          </a:p>
        </p:txBody>
      </p:sp>
      <p:sp>
        <p:nvSpPr>
          <p:cNvPr id="2" name="Holder 2"/>
          <p:cNvSpPr>
            <a:spLocks noGrp="1"/>
          </p:cNvSpPr>
          <p:nvPr>
            <p:ph type="title"/>
          </p:nvPr>
        </p:nvSpPr>
        <p:spPr>
          <a:xfrm>
            <a:off x="880704" y="455117"/>
            <a:ext cx="10430593" cy="492443"/>
          </a:xfrm>
          <a:prstGeom prst="rect">
            <a:avLst/>
          </a:prstGeom>
        </p:spPr>
        <p:txBody>
          <a:bodyPr wrap="square" lIns="0" tIns="0" rIns="0" bIns="0">
            <a:spAutoFit/>
          </a:bodyPr>
          <a:lstStyle>
            <a:lvl1pPr>
              <a:defRPr sz="3200" b="1" i="0">
                <a:solidFill>
                  <a:srgbClr val="775F54"/>
                </a:solidFill>
                <a:latin typeface="Georgia"/>
                <a:cs typeface="Georgia"/>
              </a:defRPr>
            </a:lvl1pPr>
          </a:lstStyle>
          <a:p>
            <a:endParaRPr/>
          </a:p>
        </p:txBody>
      </p:sp>
      <p:sp>
        <p:nvSpPr>
          <p:cNvPr id="3" name="Holder 3"/>
          <p:cNvSpPr>
            <a:spLocks noGrp="1"/>
          </p:cNvSpPr>
          <p:nvPr>
            <p:ph type="body" idx="1"/>
          </p:nvPr>
        </p:nvSpPr>
        <p:spPr>
          <a:xfrm>
            <a:off x="3542792" y="2496125"/>
            <a:ext cx="7719907" cy="384721"/>
          </a:xfrm>
          <a:prstGeom prst="rect">
            <a:avLst/>
          </a:prstGeom>
        </p:spPr>
        <p:txBody>
          <a:bodyPr wrap="square" lIns="0" tIns="0" rIns="0" bIns="0">
            <a:spAutoFit/>
          </a:bodyPr>
          <a:lstStyle>
            <a:lvl1pPr>
              <a:defRPr sz="2500" b="0" i="0">
                <a:solidFill>
                  <a:srgbClr val="CC0000"/>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985635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0" y="0"/>
            <a:ext cx="2851404" cy="6859522"/>
          </a:xfrm>
          <a:prstGeom prst="rect">
            <a:avLst/>
          </a:prstGeom>
          <a:blipFill>
            <a:blip r:embed="rId8" cstate="print"/>
            <a:stretch>
              <a:fillRect/>
            </a:stretch>
          </a:blipFill>
        </p:spPr>
        <p:txBody>
          <a:bodyPr wrap="square" lIns="0" tIns="0" rIns="0" bIns="0" rtlCol="0"/>
          <a:lstStyle/>
          <a:p>
            <a:endParaRPr/>
          </a:p>
        </p:txBody>
      </p:sp>
      <p:sp>
        <p:nvSpPr>
          <p:cNvPr id="18" name="bg object 18"/>
          <p:cNvSpPr/>
          <p:nvPr/>
        </p:nvSpPr>
        <p:spPr>
          <a:xfrm>
            <a:off x="0" y="0"/>
            <a:ext cx="182880" cy="6858000"/>
          </a:xfrm>
          <a:custGeom>
            <a:avLst/>
            <a:gdLst/>
            <a:ahLst/>
            <a:cxnLst/>
            <a:rect l="l" t="t" r="r" b="b"/>
            <a:pathLst>
              <a:path w="182880" h="6858000">
                <a:moveTo>
                  <a:pt x="182880" y="0"/>
                </a:moveTo>
                <a:lnTo>
                  <a:pt x="0" y="0"/>
                </a:lnTo>
                <a:lnTo>
                  <a:pt x="0" y="6858000"/>
                </a:lnTo>
                <a:lnTo>
                  <a:pt x="182880" y="6858000"/>
                </a:lnTo>
                <a:lnTo>
                  <a:pt x="182880" y="0"/>
                </a:lnTo>
                <a:close/>
              </a:path>
            </a:pathLst>
          </a:custGeom>
          <a:solidFill>
            <a:srgbClr val="766E53"/>
          </a:solidFill>
        </p:spPr>
        <p:txBody>
          <a:bodyPr wrap="square" lIns="0" tIns="0" rIns="0" bIns="0" rtlCol="0"/>
          <a:lstStyle/>
          <a:p>
            <a:endParaRPr/>
          </a:p>
        </p:txBody>
      </p:sp>
      <p:sp>
        <p:nvSpPr>
          <p:cNvPr id="19" name="bg object 19"/>
          <p:cNvSpPr/>
          <p:nvPr/>
        </p:nvSpPr>
        <p:spPr>
          <a:xfrm>
            <a:off x="0" y="714756"/>
            <a:ext cx="1592580" cy="508000"/>
          </a:xfrm>
          <a:custGeom>
            <a:avLst/>
            <a:gdLst/>
            <a:ahLst/>
            <a:cxnLst/>
            <a:rect l="l" t="t" r="r" b="b"/>
            <a:pathLst>
              <a:path w="1592580" h="508000">
                <a:moveTo>
                  <a:pt x="0" y="0"/>
                </a:moveTo>
                <a:lnTo>
                  <a:pt x="0" y="503948"/>
                </a:lnTo>
                <a:lnTo>
                  <a:pt x="1245844" y="507491"/>
                </a:lnTo>
                <a:lnTo>
                  <a:pt x="1346200" y="507491"/>
                </a:lnTo>
                <a:lnTo>
                  <a:pt x="1350899" y="502665"/>
                </a:lnTo>
                <a:lnTo>
                  <a:pt x="1352423" y="501141"/>
                </a:lnTo>
                <a:lnTo>
                  <a:pt x="1354328" y="499617"/>
                </a:lnTo>
                <a:lnTo>
                  <a:pt x="1355852" y="497966"/>
                </a:lnTo>
                <a:lnTo>
                  <a:pt x="1584960" y="268858"/>
                </a:lnTo>
                <a:lnTo>
                  <a:pt x="1590246" y="261714"/>
                </a:lnTo>
                <a:lnTo>
                  <a:pt x="1592008" y="254571"/>
                </a:lnTo>
                <a:lnTo>
                  <a:pt x="1590246" y="247427"/>
                </a:lnTo>
                <a:lnTo>
                  <a:pt x="1584960" y="240283"/>
                </a:lnTo>
                <a:lnTo>
                  <a:pt x="1355852" y="11302"/>
                </a:lnTo>
                <a:lnTo>
                  <a:pt x="1350899" y="11302"/>
                </a:lnTo>
                <a:lnTo>
                  <a:pt x="1350899" y="6476"/>
                </a:lnTo>
                <a:lnTo>
                  <a:pt x="1346200" y="6476"/>
                </a:lnTo>
                <a:lnTo>
                  <a:pt x="1341374" y="1777"/>
                </a:lnTo>
                <a:lnTo>
                  <a:pt x="1245844" y="1777"/>
                </a:lnTo>
                <a:lnTo>
                  <a:pt x="0" y="0"/>
                </a:lnTo>
                <a:close/>
              </a:path>
            </a:pathLst>
          </a:custGeom>
          <a:solidFill>
            <a:srgbClr val="A42F0F"/>
          </a:solidFill>
        </p:spPr>
        <p:txBody>
          <a:bodyPr wrap="square" lIns="0" tIns="0" rIns="0" bIns="0" rtlCol="0"/>
          <a:lstStyle/>
          <a:p>
            <a:endParaRPr/>
          </a:p>
        </p:txBody>
      </p:sp>
      <p:sp>
        <p:nvSpPr>
          <p:cNvPr id="2" name="Holder 2"/>
          <p:cNvSpPr>
            <a:spLocks noGrp="1"/>
          </p:cNvSpPr>
          <p:nvPr>
            <p:ph type="title"/>
          </p:nvPr>
        </p:nvSpPr>
        <p:spPr>
          <a:xfrm>
            <a:off x="261772" y="8331"/>
            <a:ext cx="11668455" cy="697230"/>
          </a:xfrm>
          <a:prstGeom prst="rect">
            <a:avLst/>
          </a:prstGeom>
        </p:spPr>
        <p:txBody>
          <a:bodyPr wrap="square" lIns="0" tIns="0" rIns="0" bIns="0">
            <a:spAutoFit/>
          </a:bodyPr>
          <a:lstStyle>
            <a:lvl1pPr>
              <a:defRPr sz="4400" b="0" i="0">
                <a:solidFill>
                  <a:schemeClr val="tx1"/>
                </a:solidFill>
                <a:latin typeface="Comic Sans MS"/>
                <a:cs typeface="Comic Sans MS"/>
              </a:defRPr>
            </a:lvl1pPr>
          </a:lstStyle>
          <a:p>
            <a:endParaRPr/>
          </a:p>
        </p:txBody>
      </p:sp>
      <p:sp>
        <p:nvSpPr>
          <p:cNvPr id="3" name="Holder 3"/>
          <p:cNvSpPr>
            <a:spLocks noGrp="1"/>
          </p:cNvSpPr>
          <p:nvPr>
            <p:ph type="body" idx="1"/>
          </p:nvPr>
        </p:nvSpPr>
        <p:spPr>
          <a:xfrm>
            <a:off x="1881885" y="1293113"/>
            <a:ext cx="8669020" cy="2033904"/>
          </a:xfrm>
          <a:prstGeom prst="rect">
            <a:avLst/>
          </a:prstGeom>
        </p:spPr>
        <p:txBody>
          <a:bodyPr wrap="square" lIns="0" tIns="0" rIns="0" bIns="0">
            <a:spAutoFit/>
          </a:bodyPr>
          <a:lstStyle>
            <a:lvl1pPr>
              <a:defRPr sz="3400" b="0" i="0">
                <a:solidFill>
                  <a:schemeClr val="tx1"/>
                </a:solidFill>
                <a:latin typeface="Comic Sans MS"/>
                <a:cs typeface="Comic Sans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7/13/2020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4902366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hyperphysics.phy-astr.gsu.edu/hbase/enecon.html"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Thermodynamic_system" TargetMode="External"/><Relationship Id="rId2" Type="http://schemas.openxmlformats.org/officeDocument/2006/relationships/hyperlink" Target="http://en.wikipedia.org/wiki/Energy" TargetMode="Externa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5.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DBC9-B0CD-4517-9C56-59E8DBB147B2}"/>
              </a:ext>
            </a:extLst>
          </p:cNvPr>
          <p:cNvSpPr>
            <a:spLocks noGrp="1"/>
          </p:cNvSpPr>
          <p:nvPr>
            <p:ph type="ctrTitle"/>
          </p:nvPr>
        </p:nvSpPr>
        <p:spPr/>
        <p:txBody>
          <a:bodyPr/>
          <a:lstStyle/>
          <a:p>
            <a:r>
              <a:rPr lang="en-US" dirty="0"/>
              <a:t>Thermodynamics</a:t>
            </a:r>
            <a:br>
              <a:rPr lang="en-US" dirty="0"/>
            </a:br>
            <a:r>
              <a:rPr lang="en-US" dirty="0"/>
              <a:t>Lecture 02</a:t>
            </a:r>
          </a:p>
        </p:txBody>
      </p:sp>
      <p:sp>
        <p:nvSpPr>
          <p:cNvPr id="3" name="Subtitle 2">
            <a:extLst>
              <a:ext uri="{FF2B5EF4-FFF2-40B4-BE49-F238E27FC236}">
                <a16:creationId xmlns:a16="http://schemas.microsoft.com/office/drawing/2014/main" id="{9C965FB7-447D-40CB-9080-165A3C3B0CE1}"/>
              </a:ext>
            </a:extLst>
          </p:cNvPr>
          <p:cNvSpPr>
            <a:spLocks noGrp="1"/>
          </p:cNvSpPr>
          <p:nvPr>
            <p:ph type="subTitle" idx="1"/>
          </p:nvPr>
        </p:nvSpPr>
        <p:spPr/>
        <p:txBody>
          <a:bodyPr/>
          <a:lstStyle/>
          <a:p>
            <a:r>
              <a:rPr lang="en-US" dirty="0"/>
              <a:t>Basic Mechanical Engineering</a:t>
            </a:r>
          </a:p>
        </p:txBody>
      </p:sp>
    </p:spTree>
    <p:extLst>
      <p:ext uri="{BB962C8B-B14F-4D97-AF65-F5344CB8AC3E}">
        <p14:creationId xmlns:p14="http://schemas.microsoft.com/office/powerpoint/2010/main" val="3716033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0" y="323545"/>
            <a:ext cx="3557904" cy="697230"/>
          </a:xfrm>
          <a:prstGeom prst="rect">
            <a:avLst/>
          </a:prstGeom>
        </p:spPr>
        <p:txBody>
          <a:bodyPr vert="horz" wrap="square" lIns="0" tIns="13335" rIns="0" bIns="0" rtlCol="0">
            <a:spAutoFit/>
          </a:bodyPr>
          <a:lstStyle/>
          <a:p>
            <a:pPr marL="12700">
              <a:spcBef>
                <a:spcPts val="105"/>
              </a:spcBef>
            </a:pPr>
            <a:r>
              <a:rPr sz="4400" spc="-15" dirty="0">
                <a:latin typeface="Carlito"/>
                <a:cs typeface="Carlito"/>
              </a:rPr>
              <a:t>Internal</a:t>
            </a:r>
            <a:r>
              <a:rPr sz="4400" spc="-85" dirty="0">
                <a:latin typeface="Carlito"/>
                <a:cs typeface="Carlito"/>
              </a:rPr>
              <a:t> </a:t>
            </a:r>
            <a:r>
              <a:rPr sz="4400" spc="-15" dirty="0">
                <a:latin typeface="Carlito"/>
                <a:cs typeface="Carlito"/>
              </a:rPr>
              <a:t>energy</a:t>
            </a:r>
            <a:endParaRPr sz="4400">
              <a:latin typeface="Carlito"/>
              <a:cs typeface="Carlito"/>
            </a:endParaRPr>
          </a:p>
        </p:txBody>
      </p:sp>
      <p:sp>
        <p:nvSpPr>
          <p:cNvPr id="3" name="object 3"/>
          <p:cNvSpPr txBox="1"/>
          <p:nvPr/>
        </p:nvSpPr>
        <p:spPr>
          <a:xfrm>
            <a:off x="6403975" y="2456815"/>
            <a:ext cx="3729990" cy="3373754"/>
          </a:xfrm>
          <a:prstGeom prst="rect">
            <a:avLst/>
          </a:prstGeom>
        </p:spPr>
        <p:txBody>
          <a:bodyPr vert="horz" wrap="square" lIns="0" tIns="12700" rIns="0" bIns="0" rtlCol="0">
            <a:spAutoFit/>
          </a:bodyPr>
          <a:lstStyle/>
          <a:p>
            <a:pPr marL="332740" marR="5715" indent="-320675" algn="just">
              <a:spcBef>
                <a:spcPts val="100"/>
              </a:spcBef>
              <a:buClr>
                <a:srgbClr val="DD8046"/>
              </a:buClr>
              <a:buSzPct val="58333"/>
              <a:buFont typeface="Wingdings"/>
              <a:buChar char=""/>
              <a:tabLst>
                <a:tab pos="333375" algn="l"/>
              </a:tabLst>
            </a:pPr>
            <a:r>
              <a:rPr b="1" i="1" spc="-5" dirty="0">
                <a:solidFill>
                  <a:prstClr val="black"/>
                </a:solidFill>
                <a:latin typeface="Carlito"/>
                <a:cs typeface="Carlito"/>
              </a:rPr>
              <a:t>Internal energy </a:t>
            </a:r>
            <a:r>
              <a:rPr b="1" i="1" dirty="0">
                <a:solidFill>
                  <a:prstClr val="black"/>
                </a:solidFill>
                <a:latin typeface="Carlito"/>
                <a:cs typeface="Carlito"/>
              </a:rPr>
              <a:t>(also </a:t>
            </a:r>
            <a:r>
              <a:rPr b="1" i="1" spc="-5" dirty="0">
                <a:solidFill>
                  <a:prstClr val="black"/>
                </a:solidFill>
                <a:latin typeface="Carlito"/>
                <a:cs typeface="Carlito"/>
              </a:rPr>
              <a:t>called </a:t>
            </a:r>
            <a:r>
              <a:rPr b="1" i="1" dirty="0">
                <a:solidFill>
                  <a:prstClr val="black"/>
                </a:solidFill>
                <a:latin typeface="Carlito"/>
                <a:cs typeface="Carlito"/>
              </a:rPr>
              <a:t>thermal  </a:t>
            </a:r>
            <a:r>
              <a:rPr b="1" i="1" spc="-5" dirty="0">
                <a:solidFill>
                  <a:prstClr val="black"/>
                </a:solidFill>
                <a:latin typeface="Carlito"/>
                <a:cs typeface="Carlito"/>
              </a:rPr>
              <a:t>energy) </a:t>
            </a:r>
            <a:r>
              <a:rPr b="1" i="1" dirty="0">
                <a:solidFill>
                  <a:prstClr val="black"/>
                </a:solidFill>
                <a:latin typeface="Carlito"/>
                <a:cs typeface="Carlito"/>
              </a:rPr>
              <a:t>is the </a:t>
            </a:r>
            <a:r>
              <a:rPr b="1" i="1" spc="-5" dirty="0">
                <a:solidFill>
                  <a:prstClr val="black"/>
                </a:solidFill>
                <a:latin typeface="Carlito"/>
                <a:cs typeface="Carlito"/>
              </a:rPr>
              <a:t>energy an object or  </a:t>
            </a:r>
            <a:r>
              <a:rPr b="1" i="1" spc="-10" dirty="0">
                <a:solidFill>
                  <a:prstClr val="black"/>
                </a:solidFill>
                <a:latin typeface="Carlito"/>
                <a:cs typeface="Carlito"/>
              </a:rPr>
              <a:t>substance </a:t>
            </a:r>
            <a:r>
              <a:rPr b="1" i="1" dirty="0">
                <a:solidFill>
                  <a:prstClr val="black"/>
                </a:solidFill>
                <a:latin typeface="Carlito"/>
                <a:cs typeface="Carlito"/>
              </a:rPr>
              <a:t>is due </a:t>
            </a:r>
            <a:r>
              <a:rPr b="1" i="1" spc="-15" dirty="0">
                <a:solidFill>
                  <a:prstClr val="black"/>
                </a:solidFill>
                <a:latin typeface="Carlito"/>
                <a:cs typeface="Carlito"/>
              </a:rPr>
              <a:t>to </a:t>
            </a:r>
            <a:r>
              <a:rPr b="1" i="1" dirty="0">
                <a:solidFill>
                  <a:prstClr val="black"/>
                </a:solidFill>
                <a:latin typeface="Carlito"/>
                <a:cs typeface="Carlito"/>
              </a:rPr>
              <a:t>the </a:t>
            </a:r>
            <a:r>
              <a:rPr b="1" i="1" spc="-5" dirty="0">
                <a:solidFill>
                  <a:prstClr val="black"/>
                </a:solidFill>
                <a:latin typeface="Carlito"/>
                <a:cs typeface="Carlito"/>
              </a:rPr>
              <a:t>kinetic </a:t>
            </a:r>
            <a:r>
              <a:rPr b="1" i="1" dirty="0">
                <a:solidFill>
                  <a:prstClr val="black"/>
                </a:solidFill>
                <a:latin typeface="Carlito"/>
                <a:cs typeface="Carlito"/>
              </a:rPr>
              <a:t>and  </a:t>
            </a:r>
            <a:r>
              <a:rPr b="1" i="1" spc="-5" dirty="0">
                <a:solidFill>
                  <a:prstClr val="black"/>
                </a:solidFill>
                <a:latin typeface="Carlito"/>
                <a:cs typeface="Carlito"/>
              </a:rPr>
              <a:t>potential energies associated with  </a:t>
            </a:r>
            <a:r>
              <a:rPr b="1" i="1" dirty="0">
                <a:solidFill>
                  <a:prstClr val="black"/>
                </a:solidFill>
                <a:latin typeface="Carlito"/>
                <a:cs typeface="Carlito"/>
              </a:rPr>
              <a:t>the </a:t>
            </a:r>
            <a:r>
              <a:rPr b="1" i="1" spc="-5" dirty="0">
                <a:solidFill>
                  <a:prstClr val="black"/>
                </a:solidFill>
                <a:latin typeface="Carlito"/>
                <a:cs typeface="Carlito"/>
              </a:rPr>
              <a:t>random </a:t>
            </a:r>
            <a:r>
              <a:rPr b="1" i="1" dirty="0">
                <a:solidFill>
                  <a:prstClr val="black"/>
                </a:solidFill>
                <a:latin typeface="Carlito"/>
                <a:cs typeface="Carlito"/>
              </a:rPr>
              <a:t>motions </a:t>
            </a:r>
            <a:r>
              <a:rPr b="1" i="1" spc="5" dirty="0">
                <a:solidFill>
                  <a:prstClr val="black"/>
                </a:solidFill>
                <a:latin typeface="Carlito"/>
                <a:cs typeface="Carlito"/>
              </a:rPr>
              <a:t>of </a:t>
            </a:r>
            <a:r>
              <a:rPr b="1" i="1" dirty="0">
                <a:solidFill>
                  <a:prstClr val="black"/>
                </a:solidFill>
                <a:latin typeface="Carlito"/>
                <a:cs typeface="Carlito"/>
              </a:rPr>
              <a:t>all the  particles that </a:t>
            </a:r>
            <a:r>
              <a:rPr b="1" i="1" spc="-15" dirty="0">
                <a:solidFill>
                  <a:prstClr val="black"/>
                </a:solidFill>
                <a:latin typeface="Carlito"/>
                <a:cs typeface="Carlito"/>
              </a:rPr>
              <a:t>make </a:t>
            </a:r>
            <a:r>
              <a:rPr b="1" i="1" dirty="0">
                <a:solidFill>
                  <a:prstClr val="black"/>
                </a:solidFill>
                <a:latin typeface="Carlito"/>
                <a:cs typeface="Carlito"/>
              </a:rPr>
              <a:t>it</a:t>
            </a:r>
            <a:r>
              <a:rPr b="1" i="1" spc="-15" dirty="0">
                <a:solidFill>
                  <a:prstClr val="black"/>
                </a:solidFill>
                <a:latin typeface="Carlito"/>
                <a:cs typeface="Carlito"/>
              </a:rPr>
              <a:t> </a:t>
            </a:r>
            <a:r>
              <a:rPr b="1" i="1" spc="-5" dirty="0">
                <a:solidFill>
                  <a:prstClr val="black"/>
                </a:solidFill>
                <a:latin typeface="Carlito"/>
                <a:cs typeface="Carlito"/>
              </a:rPr>
              <a:t>up.</a:t>
            </a:r>
            <a:endParaRPr>
              <a:solidFill>
                <a:prstClr val="black"/>
              </a:solidFill>
              <a:latin typeface="Carlito"/>
              <a:cs typeface="Carlito"/>
            </a:endParaRPr>
          </a:p>
          <a:p>
            <a:pPr marL="332740" marR="5080" indent="-320675" algn="just">
              <a:spcBef>
                <a:spcPts val="690"/>
              </a:spcBef>
              <a:buClr>
                <a:srgbClr val="DD8046"/>
              </a:buClr>
              <a:buSzPct val="60000"/>
              <a:buFont typeface="Wingdings"/>
              <a:buChar char=""/>
              <a:tabLst>
                <a:tab pos="333375" algn="l"/>
              </a:tabLst>
            </a:pPr>
            <a:r>
              <a:rPr sz="2000" b="1" i="1" spc="-10" dirty="0">
                <a:solidFill>
                  <a:prstClr val="black"/>
                </a:solidFill>
                <a:latin typeface="Carlito"/>
                <a:cs typeface="Carlito"/>
              </a:rPr>
              <a:t>Internal energy </a:t>
            </a:r>
            <a:r>
              <a:rPr sz="2000" b="1" i="1" spc="-5" dirty="0">
                <a:solidFill>
                  <a:prstClr val="black"/>
                </a:solidFill>
                <a:latin typeface="Carlito"/>
                <a:cs typeface="Carlito"/>
              </a:rPr>
              <a:t>is defined as </a:t>
            </a:r>
            <a:r>
              <a:rPr sz="2000" b="1" i="1" dirty="0">
                <a:solidFill>
                  <a:prstClr val="black"/>
                </a:solidFill>
                <a:latin typeface="Carlito"/>
                <a:cs typeface="Carlito"/>
              </a:rPr>
              <a:t>the </a:t>
            </a:r>
            <a:r>
              <a:rPr sz="2000" b="1" i="1" u="heavy" dirty="0">
                <a:solidFill>
                  <a:srgbClr val="F7B615"/>
                </a:solidFill>
                <a:uFill>
                  <a:solidFill>
                    <a:srgbClr val="F7B615"/>
                  </a:solidFill>
                </a:uFill>
                <a:latin typeface="Carlito"/>
                <a:cs typeface="Carlito"/>
              </a:rPr>
              <a:t> </a:t>
            </a:r>
            <a:r>
              <a:rPr sz="2000" b="1" i="1" u="heavy" spc="-5" dirty="0">
                <a:solidFill>
                  <a:srgbClr val="F7B615"/>
                </a:solidFill>
                <a:uFill>
                  <a:solidFill>
                    <a:srgbClr val="F7B615"/>
                  </a:solidFill>
                </a:uFill>
                <a:latin typeface="Carlito"/>
                <a:cs typeface="Carlito"/>
                <a:hlinkClick r:id="rId2"/>
              </a:rPr>
              <a:t>energy</a:t>
            </a:r>
            <a:r>
              <a:rPr sz="2000" b="1" i="1" spc="-5" dirty="0">
                <a:solidFill>
                  <a:srgbClr val="F7B615"/>
                </a:solidFill>
                <a:latin typeface="Carlito"/>
                <a:cs typeface="Carlito"/>
              </a:rPr>
              <a:t> </a:t>
            </a:r>
            <a:r>
              <a:rPr sz="2000" b="1" i="1" spc="-10" dirty="0">
                <a:solidFill>
                  <a:prstClr val="black"/>
                </a:solidFill>
                <a:latin typeface="Carlito"/>
                <a:cs typeface="Carlito"/>
              </a:rPr>
              <a:t>associated with </a:t>
            </a:r>
            <a:r>
              <a:rPr sz="2000" b="1" i="1" dirty="0">
                <a:solidFill>
                  <a:prstClr val="black"/>
                </a:solidFill>
                <a:latin typeface="Carlito"/>
                <a:cs typeface="Carlito"/>
              </a:rPr>
              <a:t>the  </a:t>
            </a:r>
            <a:r>
              <a:rPr sz="2000" b="1" i="1" spc="-10" dirty="0">
                <a:solidFill>
                  <a:prstClr val="black"/>
                </a:solidFill>
                <a:latin typeface="Carlito"/>
                <a:cs typeface="Carlito"/>
              </a:rPr>
              <a:t>random, </a:t>
            </a:r>
            <a:r>
              <a:rPr sz="2000" b="1" i="1" spc="-5" dirty="0">
                <a:solidFill>
                  <a:prstClr val="black"/>
                </a:solidFill>
                <a:latin typeface="Carlito"/>
                <a:cs typeface="Carlito"/>
              </a:rPr>
              <a:t>disordered motion of  </a:t>
            </a:r>
            <a:r>
              <a:rPr sz="2000" b="1" i="1" dirty="0">
                <a:solidFill>
                  <a:prstClr val="black"/>
                </a:solidFill>
                <a:latin typeface="Carlito"/>
                <a:cs typeface="Carlito"/>
              </a:rPr>
              <a:t>molecules.</a:t>
            </a:r>
            <a:endParaRPr sz="2000">
              <a:solidFill>
                <a:prstClr val="black"/>
              </a:solidFill>
              <a:latin typeface="Carlito"/>
              <a:cs typeface="Carlito"/>
            </a:endParaRPr>
          </a:p>
          <a:p>
            <a:pPr marL="332740" indent="-320675" algn="just">
              <a:spcBef>
                <a:spcPts val="710"/>
              </a:spcBef>
              <a:buClr>
                <a:srgbClr val="DD8046"/>
              </a:buClr>
              <a:buSzPct val="60000"/>
              <a:buFont typeface="Wingdings"/>
              <a:buChar char=""/>
              <a:tabLst>
                <a:tab pos="333375" algn="l"/>
              </a:tabLst>
            </a:pPr>
            <a:r>
              <a:rPr sz="2000" b="1" i="1" spc="-5" dirty="0">
                <a:solidFill>
                  <a:prstClr val="black"/>
                </a:solidFill>
                <a:latin typeface="Carlito"/>
                <a:cs typeface="Carlito"/>
              </a:rPr>
              <a:t>Unit- </a:t>
            </a:r>
            <a:r>
              <a:rPr sz="2000" b="1" i="1" dirty="0">
                <a:solidFill>
                  <a:prstClr val="black"/>
                </a:solidFill>
                <a:latin typeface="Carlito"/>
                <a:cs typeface="Carlito"/>
              </a:rPr>
              <a:t>KJ ,</a:t>
            </a:r>
            <a:r>
              <a:rPr sz="2000" b="1" i="1" spc="-70" dirty="0">
                <a:solidFill>
                  <a:prstClr val="black"/>
                </a:solidFill>
                <a:latin typeface="Carlito"/>
                <a:cs typeface="Carlito"/>
              </a:rPr>
              <a:t> </a:t>
            </a:r>
            <a:r>
              <a:rPr sz="2000" b="1" i="1" spc="-5" dirty="0">
                <a:solidFill>
                  <a:prstClr val="black"/>
                </a:solidFill>
                <a:latin typeface="Carlito"/>
                <a:cs typeface="Carlito"/>
              </a:rPr>
              <a:t>Joule</a:t>
            </a:r>
            <a:endParaRPr sz="2000">
              <a:solidFill>
                <a:prstClr val="black"/>
              </a:solidFill>
              <a:latin typeface="Carlito"/>
              <a:cs typeface="Carlito"/>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a:spcBef>
                <a:spcPts val="1265"/>
              </a:spcBef>
            </a:pPr>
            <a:r>
              <a:rPr sz="2000" b="1" dirty="0">
                <a:solidFill>
                  <a:srgbClr val="FFFFFF"/>
                </a:solidFill>
                <a:latin typeface="Arial"/>
                <a:cs typeface="Arial"/>
              </a:rPr>
              <a:t>Internal</a:t>
            </a:r>
            <a:r>
              <a:rPr sz="2000" b="1" spc="-50" dirty="0">
                <a:solidFill>
                  <a:srgbClr val="FFFFFF"/>
                </a:solidFill>
                <a:latin typeface="Arial"/>
                <a:cs typeface="Arial"/>
              </a:rPr>
              <a:t> </a:t>
            </a:r>
            <a:r>
              <a:rPr sz="2000" b="1" dirty="0">
                <a:solidFill>
                  <a:srgbClr val="FFFFFF"/>
                </a:solidFill>
                <a:latin typeface="Arial"/>
                <a:cs typeface="Arial"/>
              </a:rPr>
              <a:t>Energy</a:t>
            </a:r>
            <a:endParaRPr sz="2000">
              <a:solidFill>
                <a:prstClr val="black"/>
              </a:solidFill>
              <a:latin typeface="Arial"/>
              <a:cs typeface="Arial"/>
            </a:endParaRPr>
          </a:p>
        </p:txBody>
      </p:sp>
      <p:sp>
        <p:nvSpPr>
          <p:cNvPr id="5" name="object 5"/>
          <p:cNvSpPr txBox="1"/>
          <p:nvPr/>
        </p:nvSpPr>
        <p:spPr>
          <a:xfrm>
            <a:off x="6400800" y="1752600"/>
            <a:ext cx="3886200" cy="470000"/>
          </a:xfrm>
          <a:prstGeom prst="rect">
            <a:avLst/>
          </a:prstGeom>
          <a:solidFill>
            <a:srgbClr val="D7B15C"/>
          </a:solidFill>
        </p:spPr>
        <p:txBody>
          <a:bodyPr vert="horz" wrap="square" lIns="0" tIns="160655" rIns="0" bIns="0" rtlCol="0">
            <a:spAutoFit/>
          </a:bodyPr>
          <a:lstStyle/>
          <a:p>
            <a:pPr marL="92075">
              <a:spcBef>
                <a:spcPts val="1265"/>
              </a:spcBef>
            </a:pPr>
            <a:r>
              <a:rPr sz="2000" b="1" dirty="0">
                <a:solidFill>
                  <a:srgbClr val="FFFFFF"/>
                </a:solidFill>
                <a:latin typeface="Arial"/>
                <a:cs typeface="Arial"/>
              </a:rPr>
              <a:t>Internal Energy</a:t>
            </a:r>
            <a:r>
              <a:rPr sz="2000" b="1" spc="-70" dirty="0">
                <a:solidFill>
                  <a:srgbClr val="FFFFFF"/>
                </a:solidFill>
                <a:latin typeface="Arial"/>
                <a:cs typeface="Arial"/>
              </a:rPr>
              <a:t> </a:t>
            </a:r>
            <a:r>
              <a:rPr sz="2000" b="1" spc="5" dirty="0">
                <a:solidFill>
                  <a:srgbClr val="FFFFFF"/>
                </a:solidFill>
                <a:latin typeface="Arial"/>
                <a:cs typeface="Arial"/>
              </a:rPr>
              <a:t>[U]</a:t>
            </a:r>
            <a:endParaRPr sz="2000">
              <a:solidFill>
                <a:prstClr val="black"/>
              </a:solidFill>
              <a:latin typeface="Arial"/>
              <a:cs typeface="Arial"/>
            </a:endParaRPr>
          </a:p>
        </p:txBody>
      </p:sp>
      <p:sp>
        <p:nvSpPr>
          <p:cNvPr id="6" name="object 6"/>
          <p:cNvSpPr/>
          <p:nvPr/>
        </p:nvSpPr>
        <p:spPr>
          <a:xfrm>
            <a:off x="2352675" y="2733675"/>
            <a:ext cx="2762250" cy="259080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0" y="323545"/>
            <a:ext cx="2063114" cy="697230"/>
          </a:xfrm>
          <a:prstGeom prst="rect">
            <a:avLst/>
          </a:prstGeom>
        </p:spPr>
        <p:txBody>
          <a:bodyPr vert="horz" wrap="square" lIns="0" tIns="13335" rIns="0" bIns="0" rtlCol="0">
            <a:spAutoFit/>
          </a:bodyPr>
          <a:lstStyle/>
          <a:p>
            <a:pPr marL="12700">
              <a:spcBef>
                <a:spcPts val="105"/>
              </a:spcBef>
            </a:pPr>
            <a:r>
              <a:rPr sz="4400" dirty="0">
                <a:latin typeface="Carlito"/>
                <a:cs typeface="Carlito"/>
              </a:rPr>
              <a:t>E</a:t>
            </a:r>
            <a:r>
              <a:rPr sz="4400" spc="-40" dirty="0">
                <a:latin typeface="Carlito"/>
                <a:cs typeface="Carlito"/>
              </a:rPr>
              <a:t>n</a:t>
            </a:r>
            <a:r>
              <a:rPr sz="4400" dirty="0">
                <a:latin typeface="Carlito"/>
                <a:cs typeface="Carlito"/>
              </a:rPr>
              <a:t>tha</a:t>
            </a:r>
            <a:r>
              <a:rPr sz="4400" spc="-20" dirty="0">
                <a:latin typeface="Carlito"/>
                <a:cs typeface="Carlito"/>
              </a:rPr>
              <a:t>l</a:t>
            </a:r>
            <a:r>
              <a:rPr sz="4400" spc="-25" dirty="0">
                <a:latin typeface="Carlito"/>
                <a:cs typeface="Carlito"/>
              </a:rPr>
              <a:t>p</a:t>
            </a:r>
            <a:r>
              <a:rPr sz="4400" dirty="0">
                <a:latin typeface="Carlito"/>
                <a:cs typeface="Carlito"/>
              </a:rPr>
              <a:t>y</a:t>
            </a:r>
            <a:endParaRPr sz="4400">
              <a:latin typeface="Carlito"/>
              <a:cs typeface="Carlito"/>
            </a:endParaRPr>
          </a:p>
        </p:txBody>
      </p:sp>
      <p:sp>
        <p:nvSpPr>
          <p:cNvPr id="3" name="object 3"/>
          <p:cNvSpPr txBox="1"/>
          <p:nvPr/>
        </p:nvSpPr>
        <p:spPr>
          <a:xfrm>
            <a:off x="2212340" y="2376042"/>
            <a:ext cx="3680460" cy="3907790"/>
          </a:xfrm>
          <a:prstGeom prst="rect">
            <a:avLst/>
          </a:prstGeom>
        </p:spPr>
        <p:txBody>
          <a:bodyPr vert="horz" wrap="square" lIns="0" tIns="92075" rIns="0" bIns="0" rtlCol="0">
            <a:spAutoFit/>
          </a:bodyPr>
          <a:lstStyle/>
          <a:p>
            <a:pPr marL="332740" marR="429259" indent="-320040">
              <a:lnSpc>
                <a:spcPts val="2590"/>
              </a:lnSpc>
              <a:spcBef>
                <a:spcPts val="725"/>
              </a:spcBef>
              <a:buClr>
                <a:srgbClr val="DD8046"/>
              </a:buClr>
              <a:buSzPct val="59259"/>
              <a:buFont typeface="Wingdings"/>
              <a:buChar char=""/>
              <a:tabLst>
                <a:tab pos="332105" algn="l"/>
                <a:tab pos="332740" algn="l"/>
              </a:tabLst>
            </a:pPr>
            <a:r>
              <a:rPr sz="2700" i="1" spc="-60" dirty="0">
                <a:solidFill>
                  <a:prstClr val="black"/>
                </a:solidFill>
                <a:latin typeface="Carlito"/>
                <a:cs typeface="Carlito"/>
              </a:rPr>
              <a:t>Total </a:t>
            </a:r>
            <a:r>
              <a:rPr sz="2700" i="1" spc="-10" dirty="0">
                <a:solidFill>
                  <a:prstClr val="black"/>
                </a:solidFill>
                <a:latin typeface="Carlito"/>
                <a:cs typeface="Carlito"/>
              </a:rPr>
              <a:t>Heat </a:t>
            </a:r>
            <a:r>
              <a:rPr sz="2700" i="1" spc="-20" dirty="0">
                <a:solidFill>
                  <a:prstClr val="black"/>
                </a:solidFill>
                <a:latin typeface="Carlito"/>
                <a:cs typeface="Carlito"/>
              </a:rPr>
              <a:t>content </a:t>
            </a:r>
            <a:r>
              <a:rPr sz="2700" i="1" spc="-5" dirty="0">
                <a:solidFill>
                  <a:prstClr val="black"/>
                </a:solidFill>
                <a:latin typeface="Carlito"/>
                <a:cs typeface="Carlito"/>
              </a:rPr>
              <a:t>of  </a:t>
            </a:r>
            <a:r>
              <a:rPr sz="2700" i="1" spc="-10" dirty="0">
                <a:solidFill>
                  <a:prstClr val="black"/>
                </a:solidFill>
                <a:latin typeface="Carlito"/>
                <a:cs typeface="Carlito"/>
              </a:rPr>
              <a:t>Body</a:t>
            </a:r>
            <a:endParaRPr sz="2700">
              <a:solidFill>
                <a:prstClr val="black"/>
              </a:solidFill>
              <a:latin typeface="Carlito"/>
              <a:cs typeface="Carlito"/>
            </a:endParaRPr>
          </a:p>
          <a:p>
            <a:pPr marL="332740" marR="5080" indent="-320040">
              <a:lnSpc>
                <a:spcPct val="80000"/>
              </a:lnSpc>
              <a:spcBef>
                <a:spcPts val="720"/>
              </a:spcBef>
              <a:buClr>
                <a:srgbClr val="DD8046"/>
              </a:buClr>
              <a:buSzPct val="59259"/>
              <a:buFont typeface="Wingdings"/>
              <a:buChar char=""/>
              <a:tabLst>
                <a:tab pos="332105" algn="l"/>
                <a:tab pos="332740" algn="l"/>
              </a:tabLst>
            </a:pPr>
            <a:r>
              <a:rPr sz="2700" i="1" spc="-5" dirty="0">
                <a:solidFill>
                  <a:prstClr val="black"/>
                </a:solidFill>
                <a:latin typeface="Carlito"/>
                <a:cs typeface="Carlito"/>
              </a:rPr>
              <a:t>Heat </a:t>
            </a:r>
            <a:r>
              <a:rPr sz="2700" i="1" dirty="0">
                <a:solidFill>
                  <a:prstClr val="black"/>
                </a:solidFill>
                <a:latin typeface="Carlito"/>
                <a:cs typeface="Carlito"/>
              </a:rPr>
              <a:t>supplied </a:t>
            </a:r>
            <a:r>
              <a:rPr sz="2700" i="1" spc="-25" dirty="0">
                <a:solidFill>
                  <a:prstClr val="black"/>
                </a:solidFill>
                <a:latin typeface="Carlito"/>
                <a:cs typeface="Carlito"/>
              </a:rPr>
              <a:t>to </a:t>
            </a:r>
            <a:r>
              <a:rPr sz="2700" i="1" dirty="0">
                <a:solidFill>
                  <a:prstClr val="black"/>
                </a:solidFill>
                <a:latin typeface="Carlito"/>
                <a:cs typeface="Carlito"/>
              </a:rPr>
              <a:t>the  </a:t>
            </a:r>
            <a:r>
              <a:rPr sz="2700" i="1" spc="-5" dirty="0">
                <a:solidFill>
                  <a:prstClr val="black"/>
                </a:solidFill>
                <a:latin typeface="Carlito"/>
                <a:cs typeface="Carlito"/>
              </a:rPr>
              <a:t>body </a:t>
            </a:r>
            <a:r>
              <a:rPr sz="2700" i="1" spc="-10" dirty="0">
                <a:solidFill>
                  <a:prstClr val="black"/>
                </a:solidFill>
                <a:latin typeface="Carlito"/>
                <a:cs typeface="Carlito"/>
              </a:rPr>
              <a:t>Enthalpy </a:t>
            </a:r>
            <a:r>
              <a:rPr sz="2700" i="1" spc="-5" dirty="0">
                <a:solidFill>
                  <a:prstClr val="black"/>
                </a:solidFill>
                <a:latin typeface="Carlito"/>
                <a:cs typeface="Carlito"/>
              </a:rPr>
              <a:t>increases  </a:t>
            </a:r>
            <a:r>
              <a:rPr sz="2700" i="1" dirty="0">
                <a:solidFill>
                  <a:prstClr val="black"/>
                </a:solidFill>
                <a:latin typeface="Carlito"/>
                <a:cs typeface="Carlito"/>
              </a:rPr>
              <a:t>&amp; </a:t>
            </a:r>
            <a:r>
              <a:rPr sz="2700" i="1" spc="-5" dirty="0">
                <a:solidFill>
                  <a:prstClr val="black"/>
                </a:solidFill>
                <a:latin typeface="Carlito"/>
                <a:cs typeface="Carlito"/>
              </a:rPr>
              <a:t>decreases when </a:t>
            </a:r>
            <a:r>
              <a:rPr sz="2700" i="1" spc="-10" dirty="0">
                <a:solidFill>
                  <a:prstClr val="black"/>
                </a:solidFill>
                <a:latin typeface="Carlito"/>
                <a:cs typeface="Carlito"/>
              </a:rPr>
              <a:t>heat  </a:t>
            </a:r>
            <a:r>
              <a:rPr sz="2700" i="1" dirty="0">
                <a:solidFill>
                  <a:prstClr val="black"/>
                </a:solidFill>
                <a:latin typeface="Carlito"/>
                <a:cs typeface="Carlito"/>
              </a:rPr>
              <a:t>is</a:t>
            </a:r>
            <a:r>
              <a:rPr sz="2700" i="1" spc="-10" dirty="0">
                <a:solidFill>
                  <a:prstClr val="black"/>
                </a:solidFill>
                <a:latin typeface="Carlito"/>
                <a:cs typeface="Carlito"/>
              </a:rPr>
              <a:t> removed</a:t>
            </a:r>
            <a:endParaRPr sz="2700">
              <a:solidFill>
                <a:prstClr val="black"/>
              </a:solidFill>
              <a:latin typeface="Carlito"/>
              <a:cs typeface="Carlito"/>
            </a:endParaRPr>
          </a:p>
          <a:p>
            <a:pPr marL="332740" marR="310515" indent="-320040">
              <a:lnSpc>
                <a:spcPct val="79800"/>
              </a:lnSpc>
              <a:spcBef>
                <a:spcPts val="740"/>
              </a:spcBef>
              <a:buClr>
                <a:srgbClr val="DD8046"/>
              </a:buClr>
              <a:buSzPct val="59259"/>
              <a:buFont typeface="Wingdings"/>
              <a:buChar char=""/>
              <a:tabLst>
                <a:tab pos="332105" algn="l"/>
                <a:tab pos="332740" algn="l"/>
              </a:tabLst>
            </a:pPr>
            <a:r>
              <a:rPr sz="2700" b="1" spc="-5" dirty="0">
                <a:solidFill>
                  <a:prstClr val="black"/>
                </a:solidFill>
                <a:latin typeface="Arial"/>
                <a:cs typeface="Arial"/>
              </a:rPr>
              <a:t>Enthalpy </a:t>
            </a:r>
            <a:r>
              <a:rPr sz="2700" spc="-5" dirty="0">
                <a:solidFill>
                  <a:prstClr val="black"/>
                </a:solidFill>
                <a:latin typeface="Arial"/>
                <a:cs typeface="Arial"/>
              </a:rPr>
              <a:t>is a  measure </a:t>
            </a:r>
            <a:r>
              <a:rPr sz="2700" dirty="0">
                <a:solidFill>
                  <a:prstClr val="black"/>
                </a:solidFill>
                <a:latin typeface="Arial"/>
                <a:cs typeface="Arial"/>
              </a:rPr>
              <a:t>of the</a:t>
            </a:r>
            <a:r>
              <a:rPr sz="2700" spc="-85" dirty="0">
                <a:solidFill>
                  <a:prstClr val="black"/>
                </a:solidFill>
                <a:latin typeface="Arial"/>
                <a:cs typeface="Arial"/>
              </a:rPr>
              <a:t> </a:t>
            </a:r>
            <a:r>
              <a:rPr sz="2700" dirty="0">
                <a:solidFill>
                  <a:prstClr val="black"/>
                </a:solidFill>
                <a:latin typeface="Arial"/>
                <a:cs typeface="Arial"/>
              </a:rPr>
              <a:t>total </a:t>
            </a:r>
            <a:r>
              <a:rPr sz="2700" u="heavy" dirty="0">
                <a:solidFill>
                  <a:srgbClr val="F7B615"/>
                </a:solidFill>
                <a:uFill>
                  <a:solidFill>
                    <a:srgbClr val="F7B615"/>
                  </a:solidFill>
                </a:uFill>
                <a:latin typeface="Arial"/>
                <a:cs typeface="Arial"/>
              </a:rPr>
              <a:t> </a:t>
            </a:r>
            <a:r>
              <a:rPr sz="2700" u="heavy" spc="-5" dirty="0">
                <a:solidFill>
                  <a:srgbClr val="F7B615"/>
                </a:solidFill>
                <a:uFill>
                  <a:solidFill>
                    <a:srgbClr val="F7B615"/>
                  </a:solidFill>
                </a:uFill>
                <a:latin typeface="Arial"/>
                <a:cs typeface="Arial"/>
                <a:hlinkClick r:id="rId2"/>
              </a:rPr>
              <a:t>energy</a:t>
            </a:r>
            <a:r>
              <a:rPr sz="2700" spc="-5" dirty="0">
                <a:solidFill>
                  <a:srgbClr val="F7B615"/>
                </a:solidFill>
                <a:latin typeface="Arial"/>
                <a:cs typeface="Arial"/>
                <a:hlinkClick r:id="rId2"/>
              </a:rPr>
              <a:t> </a:t>
            </a:r>
            <a:r>
              <a:rPr sz="2700" dirty="0">
                <a:solidFill>
                  <a:prstClr val="black"/>
                </a:solidFill>
                <a:latin typeface="Arial"/>
                <a:cs typeface="Arial"/>
              </a:rPr>
              <a:t>of a </a:t>
            </a:r>
            <a:r>
              <a:rPr sz="2700" u="heavy" dirty="0">
                <a:solidFill>
                  <a:srgbClr val="F7B615"/>
                </a:solidFill>
                <a:uFill>
                  <a:solidFill>
                    <a:srgbClr val="F7B615"/>
                  </a:solidFill>
                </a:uFill>
                <a:latin typeface="Arial"/>
                <a:cs typeface="Arial"/>
                <a:hlinkClick r:id="rId3"/>
              </a:rPr>
              <a:t> </a:t>
            </a:r>
            <a:r>
              <a:rPr sz="2700" u="heavy" spc="-5" dirty="0">
                <a:solidFill>
                  <a:srgbClr val="F7B615"/>
                </a:solidFill>
                <a:uFill>
                  <a:solidFill>
                    <a:srgbClr val="F7B615"/>
                  </a:solidFill>
                </a:uFill>
                <a:latin typeface="Arial"/>
                <a:cs typeface="Arial"/>
                <a:hlinkClick r:id="rId3"/>
              </a:rPr>
              <a:t>thermodynamic  </a:t>
            </a:r>
            <a:r>
              <a:rPr sz="2700" u="heavy" dirty="0">
                <a:solidFill>
                  <a:srgbClr val="F7B615"/>
                </a:solidFill>
                <a:uFill>
                  <a:solidFill>
                    <a:srgbClr val="F7B615"/>
                  </a:solidFill>
                </a:uFill>
                <a:latin typeface="Arial"/>
                <a:cs typeface="Arial"/>
                <a:hlinkClick r:id="rId3"/>
              </a:rPr>
              <a:t>system</a:t>
            </a:r>
            <a:r>
              <a:rPr sz="2700" dirty="0">
                <a:solidFill>
                  <a:prstClr val="black"/>
                </a:solidFill>
                <a:latin typeface="Arial"/>
                <a:cs typeface="Arial"/>
              </a:rPr>
              <a:t>.</a:t>
            </a:r>
            <a:endParaRPr sz="2700">
              <a:solidFill>
                <a:prstClr val="black"/>
              </a:solidFill>
              <a:latin typeface="Arial"/>
              <a:cs typeface="Arial"/>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a:spcBef>
                <a:spcPts val="1265"/>
              </a:spcBef>
            </a:pPr>
            <a:r>
              <a:rPr sz="2000" b="1" dirty="0">
                <a:solidFill>
                  <a:srgbClr val="FFFFFF"/>
                </a:solidFill>
                <a:latin typeface="Arial"/>
                <a:cs typeface="Arial"/>
              </a:rPr>
              <a:t>Enthalpy</a:t>
            </a:r>
            <a:endParaRPr sz="2000">
              <a:solidFill>
                <a:prstClr val="black"/>
              </a:solidFill>
              <a:latin typeface="Arial"/>
              <a:cs typeface="Arial"/>
            </a:endParaRPr>
          </a:p>
        </p:txBody>
      </p:sp>
      <p:sp>
        <p:nvSpPr>
          <p:cNvPr id="5" name="object 5"/>
          <p:cNvSpPr txBox="1"/>
          <p:nvPr/>
        </p:nvSpPr>
        <p:spPr>
          <a:xfrm>
            <a:off x="6324600" y="1752600"/>
            <a:ext cx="3886200" cy="470000"/>
          </a:xfrm>
          <a:prstGeom prst="rect">
            <a:avLst/>
          </a:prstGeom>
          <a:solidFill>
            <a:srgbClr val="D7B15C"/>
          </a:solidFill>
        </p:spPr>
        <p:txBody>
          <a:bodyPr vert="horz" wrap="square" lIns="0" tIns="160655" rIns="0" bIns="0" rtlCol="0">
            <a:spAutoFit/>
          </a:bodyPr>
          <a:lstStyle/>
          <a:p>
            <a:pPr marL="92075">
              <a:spcBef>
                <a:spcPts val="1265"/>
              </a:spcBef>
            </a:pPr>
            <a:r>
              <a:rPr sz="2000" b="1" dirty="0">
                <a:solidFill>
                  <a:srgbClr val="FFFFFF"/>
                </a:solidFill>
                <a:latin typeface="Arial"/>
                <a:cs typeface="Arial"/>
              </a:rPr>
              <a:t>Enthalpy</a:t>
            </a:r>
            <a:endParaRPr sz="2000">
              <a:solidFill>
                <a:prstClr val="black"/>
              </a:solidFill>
              <a:latin typeface="Arial"/>
              <a:cs typeface="Arial"/>
            </a:endParaRPr>
          </a:p>
        </p:txBody>
      </p:sp>
      <p:sp>
        <p:nvSpPr>
          <p:cNvPr id="6" name="object 6"/>
          <p:cNvSpPr/>
          <p:nvPr/>
        </p:nvSpPr>
        <p:spPr>
          <a:xfrm>
            <a:off x="6324600" y="2514600"/>
            <a:ext cx="3886200" cy="3581400"/>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5388" y="360629"/>
            <a:ext cx="1310005" cy="697230"/>
          </a:xfrm>
          <a:prstGeom prst="rect">
            <a:avLst/>
          </a:prstGeom>
        </p:spPr>
        <p:txBody>
          <a:bodyPr vert="horz" wrap="square" lIns="0" tIns="13335" rIns="0" bIns="0" rtlCol="0">
            <a:spAutoFit/>
          </a:bodyPr>
          <a:lstStyle/>
          <a:p>
            <a:pPr marL="12700">
              <a:spcBef>
                <a:spcPts val="105"/>
              </a:spcBef>
            </a:pPr>
            <a:r>
              <a:rPr sz="4400" spc="-1215" dirty="0"/>
              <a:t>W</a:t>
            </a:r>
            <a:r>
              <a:rPr sz="4400" spc="-509" dirty="0"/>
              <a:t>o</a:t>
            </a:r>
            <a:r>
              <a:rPr sz="4400" spc="-530" dirty="0"/>
              <a:t>r</a:t>
            </a:r>
            <a:r>
              <a:rPr sz="4400" spc="-470" dirty="0"/>
              <a:t>k</a:t>
            </a:r>
            <a:endParaRPr sz="4400"/>
          </a:p>
        </p:txBody>
      </p:sp>
      <p:sp>
        <p:nvSpPr>
          <p:cNvPr id="3" name="object 3"/>
          <p:cNvSpPr txBox="1"/>
          <p:nvPr/>
        </p:nvSpPr>
        <p:spPr>
          <a:xfrm>
            <a:off x="2215388" y="1535021"/>
            <a:ext cx="7999095" cy="4184015"/>
          </a:xfrm>
          <a:prstGeom prst="rect">
            <a:avLst/>
          </a:prstGeom>
        </p:spPr>
        <p:txBody>
          <a:bodyPr vert="horz" wrap="square" lIns="0" tIns="100965" rIns="0" bIns="0" rtlCol="0">
            <a:spAutoFit/>
          </a:bodyPr>
          <a:lstStyle/>
          <a:p>
            <a:pPr marL="332740" indent="-320040">
              <a:spcBef>
                <a:spcPts val="795"/>
              </a:spcBef>
              <a:buClr>
                <a:srgbClr val="DD8046"/>
              </a:buClr>
              <a:buSzPct val="60344"/>
              <a:buFont typeface="Wingdings"/>
              <a:buChar char=""/>
              <a:tabLst>
                <a:tab pos="332740" algn="l"/>
              </a:tabLst>
            </a:pPr>
            <a:r>
              <a:rPr sz="2900" b="1" spc="-445" dirty="0">
                <a:solidFill>
                  <a:prstClr val="black"/>
                </a:solidFill>
                <a:latin typeface="Georgia"/>
                <a:cs typeface="Georgia"/>
              </a:rPr>
              <a:t>Work </a:t>
            </a:r>
            <a:r>
              <a:rPr sz="2900" b="1" spc="130" dirty="0">
                <a:solidFill>
                  <a:prstClr val="black"/>
                </a:solidFill>
                <a:latin typeface="Georgia"/>
                <a:cs typeface="Georgia"/>
              </a:rPr>
              <a:t>= </a:t>
            </a:r>
            <a:r>
              <a:rPr sz="2900" b="1" spc="-350" dirty="0">
                <a:solidFill>
                  <a:prstClr val="black"/>
                </a:solidFill>
                <a:latin typeface="Georgia"/>
                <a:cs typeface="Georgia"/>
              </a:rPr>
              <a:t>Force </a:t>
            </a:r>
            <a:r>
              <a:rPr sz="2900" b="1" spc="-305" dirty="0">
                <a:solidFill>
                  <a:prstClr val="black"/>
                </a:solidFill>
                <a:latin typeface="Georgia"/>
                <a:cs typeface="Georgia"/>
              </a:rPr>
              <a:t>x </a:t>
            </a:r>
            <a:r>
              <a:rPr sz="2900" b="1" spc="-325" dirty="0">
                <a:solidFill>
                  <a:prstClr val="black"/>
                </a:solidFill>
                <a:latin typeface="Georgia"/>
                <a:cs typeface="Georgia"/>
              </a:rPr>
              <a:t>Displacement </a:t>
            </a:r>
            <a:r>
              <a:rPr sz="2900" b="1" spc="-315" dirty="0">
                <a:solidFill>
                  <a:prstClr val="black"/>
                </a:solidFill>
                <a:latin typeface="Georgia"/>
                <a:cs typeface="Georgia"/>
              </a:rPr>
              <a:t>(Nm) </a:t>
            </a:r>
            <a:r>
              <a:rPr sz="2900" b="1" spc="-95" dirty="0">
                <a:solidFill>
                  <a:prstClr val="black"/>
                </a:solidFill>
                <a:latin typeface="Georgia"/>
                <a:cs typeface="Georgia"/>
              </a:rPr>
              <a:t>(</a:t>
            </a:r>
            <a:r>
              <a:rPr sz="2900" b="1" spc="-275" dirty="0">
                <a:solidFill>
                  <a:prstClr val="black"/>
                </a:solidFill>
                <a:latin typeface="Georgia"/>
                <a:cs typeface="Georgia"/>
              </a:rPr>
              <a:t> </a:t>
            </a:r>
            <a:r>
              <a:rPr sz="2900" b="1" spc="-355" dirty="0">
                <a:solidFill>
                  <a:prstClr val="black"/>
                </a:solidFill>
                <a:latin typeface="Georgia"/>
                <a:cs typeface="Georgia"/>
              </a:rPr>
              <a:t>Joule)</a:t>
            </a:r>
            <a:endParaRPr sz="2900">
              <a:solidFill>
                <a:prstClr val="black"/>
              </a:solidFill>
              <a:latin typeface="Georgia"/>
              <a:cs typeface="Georgia"/>
            </a:endParaRPr>
          </a:p>
          <a:p>
            <a:pPr marL="332740" indent="-320040">
              <a:spcBef>
                <a:spcPts val="700"/>
              </a:spcBef>
              <a:buClr>
                <a:srgbClr val="DD8046"/>
              </a:buClr>
              <a:buSzPct val="60344"/>
              <a:buFont typeface="Wingdings"/>
              <a:buChar char=""/>
              <a:tabLst>
                <a:tab pos="332740" algn="l"/>
              </a:tabLst>
            </a:pPr>
            <a:r>
              <a:rPr sz="2900" b="1" spc="-320" dirty="0">
                <a:solidFill>
                  <a:prstClr val="black"/>
                </a:solidFill>
                <a:latin typeface="Georgia"/>
                <a:cs typeface="Georgia"/>
              </a:rPr>
              <a:t>Energy </a:t>
            </a:r>
            <a:r>
              <a:rPr sz="2900" b="1" spc="-305" dirty="0">
                <a:solidFill>
                  <a:prstClr val="black"/>
                </a:solidFill>
                <a:latin typeface="Georgia"/>
                <a:cs typeface="Georgia"/>
              </a:rPr>
              <a:t>in</a:t>
            </a:r>
            <a:r>
              <a:rPr sz="2900" b="1" spc="-35" dirty="0">
                <a:solidFill>
                  <a:prstClr val="black"/>
                </a:solidFill>
                <a:latin typeface="Georgia"/>
                <a:cs typeface="Georgia"/>
              </a:rPr>
              <a:t> </a:t>
            </a:r>
            <a:r>
              <a:rPr sz="2900" b="1" spc="-320" dirty="0">
                <a:solidFill>
                  <a:prstClr val="black"/>
                </a:solidFill>
                <a:latin typeface="Georgia"/>
                <a:cs typeface="Georgia"/>
              </a:rPr>
              <a:t>Transient</a:t>
            </a:r>
            <a:endParaRPr sz="2900">
              <a:solidFill>
                <a:prstClr val="black"/>
              </a:solidFill>
              <a:latin typeface="Georgia"/>
              <a:cs typeface="Georgia"/>
            </a:endParaRPr>
          </a:p>
          <a:p>
            <a:pPr marL="332740" indent="-320040">
              <a:spcBef>
                <a:spcPts val="705"/>
              </a:spcBef>
              <a:buClr>
                <a:srgbClr val="DD8046"/>
              </a:buClr>
              <a:buSzPct val="60344"/>
              <a:buFont typeface="Wingdings"/>
              <a:buChar char=""/>
              <a:tabLst>
                <a:tab pos="332740" algn="l"/>
              </a:tabLst>
            </a:pPr>
            <a:r>
              <a:rPr sz="2900" b="1" spc="-340" dirty="0">
                <a:solidFill>
                  <a:prstClr val="black"/>
                </a:solidFill>
                <a:latin typeface="Georgia"/>
                <a:cs typeface="Georgia"/>
              </a:rPr>
              <a:t>Path</a:t>
            </a:r>
            <a:r>
              <a:rPr sz="2900" b="1" spc="-185" dirty="0">
                <a:solidFill>
                  <a:prstClr val="black"/>
                </a:solidFill>
                <a:latin typeface="Georgia"/>
                <a:cs typeface="Georgia"/>
              </a:rPr>
              <a:t> </a:t>
            </a:r>
            <a:r>
              <a:rPr sz="2900" b="1" spc="-310" dirty="0">
                <a:solidFill>
                  <a:prstClr val="black"/>
                </a:solidFill>
                <a:latin typeface="Georgia"/>
                <a:cs typeface="Georgia"/>
              </a:rPr>
              <a:t>function</a:t>
            </a:r>
            <a:endParaRPr sz="2900">
              <a:solidFill>
                <a:prstClr val="black"/>
              </a:solidFill>
              <a:latin typeface="Georgia"/>
              <a:cs typeface="Georgia"/>
            </a:endParaRPr>
          </a:p>
          <a:p>
            <a:pPr marL="332740" indent="-320040">
              <a:spcBef>
                <a:spcPts val="695"/>
              </a:spcBef>
              <a:buClr>
                <a:srgbClr val="DD8046"/>
              </a:buClr>
              <a:buSzPct val="60344"/>
              <a:buFont typeface="Wingdings"/>
              <a:buChar char=""/>
              <a:tabLst>
                <a:tab pos="332740" algn="l"/>
              </a:tabLst>
            </a:pPr>
            <a:r>
              <a:rPr sz="2900" b="1" spc="-395" dirty="0">
                <a:solidFill>
                  <a:prstClr val="black"/>
                </a:solidFill>
                <a:latin typeface="Georgia"/>
                <a:cs typeface="Georgia"/>
              </a:rPr>
              <a:t>High </a:t>
            </a:r>
            <a:r>
              <a:rPr sz="2900" b="1" spc="-310" dirty="0">
                <a:solidFill>
                  <a:prstClr val="black"/>
                </a:solidFill>
                <a:latin typeface="Georgia"/>
                <a:cs typeface="Georgia"/>
              </a:rPr>
              <a:t>grade</a:t>
            </a:r>
            <a:r>
              <a:rPr sz="2900" b="1" spc="-325" dirty="0">
                <a:solidFill>
                  <a:prstClr val="black"/>
                </a:solidFill>
                <a:latin typeface="Georgia"/>
                <a:cs typeface="Georgia"/>
              </a:rPr>
              <a:t> </a:t>
            </a:r>
            <a:r>
              <a:rPr sz="2900" b="1" spc="-290" dirty="0">
                <a:solidFill>
                  <a:prstClr val="black"/>
                </a:solidFill>
                <a:latin typeface="Georgia"/>
                <a:cs typeface="Georgia"/>
              </a:rPr>
              <a:t>energy</a:t>
            </a:r>
            <a:endParaRPr sz="2900">
              <a:solidFill>
                <a:prstClr val="black"/>
              </a:solidFill>
              <a:latin typeface="Georgia"/>
              <a:cs typeface="Georgia"/>
            </a:endParaRPr>
          </a:p>
          <a:p>
            <a:pPr marL="332740" indent="-320040">
              <a:spcBef>
                <a:spcPts val="700"/>
              </a:spcBef>
              <a:buClr>
                <a:srgbClr val="DD8046"/>
              </a:buClr>
              <a:buSzPct val="60344"/>
              <a:buFont typeface="Wingdings"/>
              <a:buChar char=""/>
              <a:tabLst>
                <a:tab pos="332740" algn="l"/>
              </a:tabLst>
            </a:pPr>
            <a:r>
              <a:rPr sz="2900" b="1" spc="-445" dirty="0">
                <a:solidFill>
                  <a:prstClr val="black"/>
                </a:solidFill>
                <a:latin typeface="Georgia"/>
                <a:cs typeface="Georgia"/>
              </a:rPr>
              <a:t>Work </a:t>
            </a:r>
            <a:r>
              <a:rPr sz="2900" b="1" spc="-325" dirty="0">
                <a:solidFill>
                  <a:prstClr val="black"/>
                </a:solidFill>
                <a:latin typeface="Georgia"/>
                <a:cs typeface="Georgia"/>
              </a:rPr>
              <a:t>done </a:t>
            </a:r>
            <a:r>
              <a:rPr sz="2900" b="1" spc="-260" dirty="0">
                <a:solidFill>
                  <a:prstClr val="black"/>
                </a:solidFill>
                <a:latin typeface="Georgia"/>
                <a:cs typeface="Georgia"/>
              </a:rPr>
              <a:t>by </a:t>
            </a:r>
            <a:r>
              <a:rPr sz="2900" b="1" spc="-270" dirty="0">
                <a:solidFill>
                  <a:prstClr val="black"/>
                </a:solidFill>
                <a:latin typeface="Georgia"/>
                <a:cs typeface="Georgia"/>
              </a:rPr>
              <a:t>the </a:t>
            </a:r>
            <a:r>
              <a:rPr sz="2900" b="1" spc="-290" dirty="0">
                <a:solidFill>
                  <a:prstClr val="black"/>
                </a:solidFill>
                <a:latin typeface="Georgia"/>
                <a:cs typeface="Georgia"/>
              </a:rPr>
              <a:t>system </a:t>
            </a:r>
            <a:r>
              <a:rPr sz="2900" b="1" spc="-350" dirty="0">
                <a:solidFill>
                  <a:prstClr val="black"/>
                </a:solidFill>
                <a:latin typeface="Georgia"/>
                <a:cs typeface="Georgia"/>
              </a:rPr>
              <a:t>on </a:t>
            </a:r>
            <a:r>
              <a:rPr sz="2900" b="1" spc="-270" dirty="0">
                <a:solidFill>
                  <a:prstClr val="black"/>
                </a:solidFill>
                <a:latin typeface="Georgia"/>
                <a:cs typeface="Georgia"/>
              </a:rPr>
              <a:t>the</a:t>
            </a:r>
            <a:r>
              <a:rPr sz="2900" b="1" spc="-5" dirty="0">
                <a:solidFill>
                  <a:prstClr val="black"/>
                </a:solidFill>
                <a:latin typeface="Georgia"/>
                <a:cs typeface="Georgia"/>
              </a:rPr>
              <a:t> </a:t>
            </a:r>
            <a:r>
              <a:rPr sz="2900" b="1" spc="-340" dirty="0">
                <a:solidFill>
                  <a:prstClr val="black"/>
                </a:solidFill>
                <a:latin typeface="Georgia"/>
                <a:cs typeface="Georgia"/>
              </a:rPr>
              <a:t>surrounding</a:t>
            </a:r>
            <a:endParaRPr sz="2900">
              <a:solidFill>
                <a:prstClr val="black"/>
              </a:solidFill>
              <a:latin typeface="Georgia"/>
              <a:cs typeface="Georgia"/>
            </a:endParaRPr>
          </a:p>
          <a:p>
            <a:pPr marL="12700">
              <a:spcBef>
                <a:spcPts val="710"/>
              </a:spcBef>
            </a:pPr>
            <a:r>
              <a:rPr sz="2900" b="1" spc="-270" dirty="0">
                <a:solidFill>
                  <a:prstClr val="black"/>
                </a:solidFill>
                <a:latin typeface="Georgia"/>
                <a:cs typeface="Georgia"/>
              </a:rPr>
              <a:t>-Positive</a:t>
            </a:r>
            <a:r>
              <a:rPr sz="2900" b="1" spc="-190" dirty="0">
                <a:solidFill>
                  <a:prstClr val="black"/>
                </a:solidFill>
                <a:latin typeface="Georgia"/>
                <a:cs typeface="Georgia"/>
              </a:rPr>
              <a:t> </a:t>
            </a:r>
            <a:r>
              <a:rPr sz="2900" b="1" spc="-330" dirty="0">
                <a:solidFill>
                  <a:prstClr val="black"/>
                </a:solidFill>
                <a:latin typeface="Georgia"/>
                <a:cs typeface="Georgia"/>
              </a:rPr>
              <a:t>work</a:t>
            </a:r>
            <a:endParaRPr sz="2900">
              <a:solidFill>
                <a:prstClr val="black"/>
              </a:solidFill>
              <a:latin typeface="Georgia"/>
              <a:cs typeface="Georgia"/>
            </a:endParaRPr>
          </a:p>
          <a:p>
            <a:pPr marL="332740" marR="5080" indent="-320040">
              <a:spcBef>
                <a:spcPts val="695"/>
              </a:spcBef>
              <a:tabLst>
                <a:tab pos="1125220" algn="l"/>
                <a:tab pos="2169160" algn="l"/>
                <a:tab pos="2834005" algn="l"/>
                <a:tab pos="3604895" algn="l"/>
                <a:tab pos="4961890" algn="l"/>
                <a:tab pos="5609590" algn="l"/>
                <a:tab pos="7800975" algn="l"/>
              </a:tabLst>
            </a:pPr>
            <a:r>
              <a:rPr sz="2900" b="1" spc="-815" dirty="0">
                <a:solidFill>
                  <a:prstClr val="black"/>
                </a:solidFill>
                <a:latin typeface="Georgia"/>
                <a:cs typeface="Georgia"/>
              </a:rPr>
              <a:t>W</a:t>
            </a:r>
            <a:r>
              <a:rPr sz="2900" b="1" spc="-335" dirty="0">
                <a:solidFill>
                  <a:prstClr val="black"/>
                </a:solidFill>
                <a:latin typeface="Georgia"/>
                <a:cs typeface="Georgia"/>
              </a:rPr>
              <a:t>o</a:t>
            </a:r>
            <a:r>
              <a:rPr sz="2900" b="1" spc="-360" dirty="0">
                <a:solidFill>
                  <a:prstClr val="black"/>
                </a:solidFill>
                <a:latin typeface="Georgia"/>
                <a:cs typeface="Georgia"/>
              </a:rPr>
              <a:t>r</a:t>
            </a:r>
            <a:r>
              <a:rPr sz="2900" b="1" spc="-310" dirty="0">
                <a:solidFill>
                  <a:prstClr val="black"/>
                </a:solidFill>
                <a:latin typeface="Georgia"/>
                <a:cs typeface="Georgia"/>
              </a:rPr>
              <a:t>k</a:t>
            </a:r>
            <a:r>
              <a:rPr sz="2900" b="1" dirty="0">
                <a:solidFill>
                  <a:prstClr val="black"/>
                </a:solidFill>
                <a:latin typeface="Georgia"/>
                <a:cs typeface="Georgia"/>
              </a:rPr>
              <a:t>	</a:t>
            </a:r>
            <a:r>
              <a:rPr sz="2900" b="1" spc="-345" dirty="0">
                <a:solidFill>
                  <a:prstClr val="black"/>
                </a:solidFill>
                <a:latin typeface="Georgia"/>
                <a:cs typeface="Georgia"/>
              </a:rPr>
              <a:t>do</a:t>
            </a:r>
            <a:r>
              <a:rPr sz="2900" b="1" spc="-409" dirty="0">
                <a:solidFill>
                  <a:prstClr val="black"/>
                </a:solidFill>
                <a:latin typeface="Georgia"/>
                <a:cs typeface="Georgia"/>
              </a:rPr>
              <a:t>n</a:t>
            </a:r>
            <a:r>
              <a:rPr sz="2900" b="1" spc="-245" dirty="0">
                <a:solidFill>
                  <a:prstClr val="black"/>
                </a:solidFill>
                <a:latin typeface="Georgia"/>
                <a:cs typeface="Georgia"/>
              </a:rPr>
              <a:t>e</a:t>
            </a:r>
            <a:r>
              <a:rPr sz="2900" b="1" dirty="0">
                <a:solidFill>
                  <a:prstClr val="black"/>
                </a:solidFill>
                <a:latin typeface="Georgia"/>
                <a:cs typeface="Georgia"/>
              </a:rPr>
              <a:t>	</a:t>
            </a:r>
            <a:r>
              <a:rPr sz="2900" b="1" spc="-375" dirty="0">
                <a:solidFill>
                  <a:prstClr val="black"/>
                </a:solidFill>
                <a:latin typeface="Georgia"/>
                <a:cs typeface="Georgia"/>
              </a:rPr>
              <a:t>o</a:t>
            </a:r>
            <a:r>
              <a:rPr sz="2900" b="1" spc="-360" dirty="0">
                <a:solidFill>
                  <a:prstClr val="black"/>
                </a:solidFill>
                <a:latin typeface="Georgia"/>
                <a:cs typeface="Georgia"/>
              </a:rPr>
              <a:t>n</a:t>
            </a:r>
            <a:r>
              <a:rPr sz="2900" b="1" dirty="0">
                <a:solidFill>
                  <a:prstClr val="black"/>
                </a:solidFill>
                <a:latin typeface="Georgia"/>
                <a:cs typeface="Georgia"/>
              </a:rPr>
              <a:t>	</a:t>
            </a:r>
            <a:r>
              <a:rPr sz="2900" b="1" spc="-195" dirty="0">
                <a:solidFill>
                  <a:prstClr val="black"/>
                </a:solidFill>
                <a:latin typeface="Georgia"/>
                <a:cs typeface="Georgia"/>
              </a:rPr>
              <a:t>t</a:t>
            </a:r>
            <a:r>
              <a:rPr sz="2900" b="1" spc="-405" dirty="0">
                <a:solidFill>
                  <a:prstClr val="black"/>
                </a:solidFill>
                <a:latin typeface="Georgia"/>
                <a:cs typeface="Georgia"/>
              </a:rPr>
              <a:t>h</a:t>
            </a:r>
            <a:r>
              <a:rPr sz="2900" b="1" spc="-245" dirty="0">
                <a:solidFill>
                  <a:prstClr val="black"/>
                </a:solidFill>
                <a:latin typeface="Georgia"/>
                <a:cs typeface="Georgia"/>
              </a:rPr>
              <a:t>e</a:t>
            </a:r>
            <a:r>
              <a:rPr sz="2900" b="1" dirty="0">
                <a:solidFill>
                  <a:prstClr val="black"/>
                </a:solidFill>
                <a:latin typeface="Georgia"/>
                <a:cs typeface="Georgia"/>
              </a:rPr>
              <a:t>	</a:t>
            </a:r>
            <a:r>
              <a:rPr sz="2900" b="1" spc="-290" dirty="0">
                <a:solidFill>
                  <a:prstClr val="black"/>
                </a:solidFill>
                <a:latin typeface="Georgia"/>
                <a:cs typeface="Georgia"/>
              </a:rPr>
              <a:t>s</a:t>
            </a:r>
            <a:r>
              <a:rPr sz="2900" b="1" spc="-235" dirty="0">
                <a:solidFill>
                  <a:prstClr val="black"/>
                </a:solidFill>
                <a:latin typeface="Georgia"/>
                <a:cs typeface="Georgia"/>
              </a:rPr>
              <a:t>y</a:t>
            </a:r>
            <a:r>
              <a:rPr sz="2900" b="1" spc="-270" dirty="0">
                <a:solidFill>
                  <a:prstClr val="black"/>
                </a:solidFill>
                <a:latin typeface="Georgia"/>
                <a:cs typeface="Georgia"/>
              </a:rPr>
              <a:t>s</a:t>
            </a:r>
            <a:r>
              <a:rPr sz="2900" b="1" spc="-210" dirty="0">
                <a:solidFill>
                  <a:prstClr val="black"/>
                </a:solidFill>
                <a:latin typeface="Georgia"/>
                <a:cs typeface="Georgia"/>
              </a:rPr>
              <a:t>t</a:t>
            </a:r>
            <a:r>
              <a:rPr sz="2900" b="1" spc="-285" dirty="0">
                <a:solidFill>
                  <a:prstClr val="black"/>
                </a:solidFill>
                <a:latin typeface="Georgia"/>
                <a:cs typeface="Georgia"/>
              </a:rPr>
              <a:t>e</a:t>
            </a:r>
            <a:r>
              <a:rPr sz="2900" b="1" spc="-530" dirty="0">
                <a:solidFill>
                  <a:prstClr val="black"/>
                </a:solidFill>
                <a:latin typeface="Georgia"/>
                <a:cs typeface="Georgia"/>
              </a:rPr>
              <a:t>m</a:t>
            </a:r>
            <a:r>
              <a:rPr sz="2900" b="1" dirty="0">
                <a:solidFill>
                  <a:prstClr val="black"/>
                </a:solidFill>
                <a:latin typeface="Georgia"/>
                <a:cs typeface="Georgia"/>
              </a:rPr>
              <a:t>	</a:t>
            </a:r>
            <a:r>
              <a:rPr sz="2900" b="1" spc="-320" dirty="0">
                <a:solidFill>
                  <a:prstClr val="black"/>
                </a:solidFill>
                <a:latin typeface="Georgia"/>
                <a:cs typeface="Georgia"/>
              </a:rPr>
              <a:t>b</a:t>
            </a:r>
            <a:r>
              <a:rPr sz="2900" b="1" spc="-210" dirty="0">
                <a:solidFill>
                  <a:prstClr val="black"/>
                </a:solidFill>
                <a:latin typeface="Georgia"/>
                <a:cs typeface="Georgia"/>
              </a:rPr>
              <a:t>y</a:t>
            </a:r>
            <a:r>
              <a:rPr sz="2900" b="1" dirty="0">
                <a:solidFill>
                  <a:prstClr val="black"/>
                </a:solidFill>
                <a:latin typeface="Georgia"/>
                <a:cs typeface="Georgia"/>
              </a:rPr>
              <a:t>	</a:t>
            </a:r>
            <a:r>
              <a:rPr sz="2900" b="1" spc="-280" dirty="0">
                <a:solidFill>
                  <a:prstClr val="black"/>
                </a:solidFill>
                <a:latin typeface="Georgia"/>
                <a:cs typeface="Georgia"/>
              </a:rPr>
              <a:t>s</a:t>
            </a:r>
            <a:r>
              <a:rPr sz="2900" b="1" spc="-395" dirty="0">
                <a:solidFill>
                  <a:prstClr val="black"/>
                </a:solidFill>
                <a:latin typeface="Georgia"/>
                <a:cs typeface="Georgia"/>
              </a:rPr>
              <a:t>u</a:t>
            </a:r>
            <a:r>
              <a:rPr sz="2900" b="1" spc="-335" dirty="0">
                <a:solidFill>
                  <a:prstClr val="black"/>
                </a:solidFill>
                <a:latin typeface="Georgia"/>
                <a:cs typeface="Georgia"/>
              </a:rPr>
              <a:t>r</a:t>
            </a:r>
            <a:r>
              <a:rPr sz="2900" b="1" spc="-385" dirty="0">
                <a:solidFill>
                  <a:prstClr val="black"/>
                </a:solidFill>
                <a:latin typeface="Georgia"/>
                <a:cs typeface="Georgia"/>
              </a:rPr>
              <a:t>r</a:t>
            </a:r>
            <a:r>
              <a:rPr sz="2900" b="1" spc="-335" dirty="0">
                <a:solidFill>
                  <a:prstClr val="black"/>
                </a:solidFill>
                <a:latin typeface="Georgia"/>
                <a:cs typeface="Georgia"/>
              </a:rPr>
              <a:t>o</a:t>
            </a:r>
            <a:r>
              <a:rPr sz="2900" b="1" spc="-395" dirty="0">
                <a:solidFill>
                  <a:prstClr val="black"/>
                </a:solidFill>
                <a:latin typeface="Georgia"/>
                <a:cs typeface="Georgia"/>
              </a:rPr>
              <a:t>u</a:t>
            </a:r>
            <a:r>
              <a:rPr sz="2900" b="1" spc="-425" dirty="0">
                <a:solidFill>
                  <a:prstClr val="black"/>
                </a:solidFill>
                <a:latin typeface="Georgia"/>
                <a:cs typeface="Georgia"/>
              </a:rPr>
              <a:t>n</a:t>
            </a:r>
            <a:r>
              <a:rPr sz="2900" b="1" spc="-345" dirty="0">
                <a:solidFill>
                  <a:prstClr val="black"/>
                </a:solidFill>
                <a:latin typeface="Georgia"/>
                <a:cs typeface="Georgia"/>
              </a:rPr>
              <a:t>d</a:t>
            </a:r>
            <a:r>
              <a:rPr sz="2900" b="1" spc="-250" dirty="0">
                <a:solidFill>
                  <a:prstClr val="black"/>
                </a:solidFill>
                <a:latin typeface="Georgia"/>
                <a:cs typeface="Georgia"/>
              </a:rPr>
              <a:t>i</a:t>
            </a:r>
            <a:r>
              <a:rPr sz="2900" b="1" spc="-425" dirty="0">
                <a:solidFill>
                  <a:prstClr val="black"/>
                </a:solidFill>
                <a:latin typeface="Georgia"/>
                <a:cs typeface="Georgia"/>
              </a:rPr>
              <a:t>n</a:t>
            </a:r>
            <a:r>
              <a:rPr sz="2900" b="1" spc="-240" dirty="0">
                <a:solidFill>
                  <a:prstClr val="black"/>
                </a:solidFill>
                <a:latin typeface="Georgia"/>
                <a:cs typeface="Georgia"/>
              </a:rPr>
              <a:t>g</a:t>
            </a:r>
            <a:r>
              <a:rPr sz="2900" b="1" dirty="0">
                <a:solidFill>
                  <a:prstClr val="black"/>
                </a:solidFill>
                <a:latin typeface="Georgia"/>
                <a:cs typeface="Georgia"/>
              </a:rPr>
              <a:t>	</a:t>
            </a:r>
            <a:r>
              <a:rPr sz="2900" b="1" spc="-340" dirty="0">
                <a:solidFill>
                  <a:prstClr val="black"/>
                </a:solidFill>
                <a:latin typeface="Georgia"/>
                <a:cs typeface="Georgia"/>
              </a:rPr>
              <a:t>–  </a:t>
            </a:r>
            <a:r>
              <a:rPr sz="2900" b="1" spc="-300" dirty="0">
                <a:solidFill>
                  <a:prstClr val="black"/>
                </a:solidFill>
                <a:latin typeface="Georgia"/>
                <a:cs typeface="Georgia"/>
              </a:rPr>
              <a:t>Negative</a:t>
            </a:r>
            <a:r>
              <a:rPr sz="2900" b="1" spc="-190" dirty="0">
                <a:solidFill>
                  <a:prstClr val="black"/>
                </a:solidFill>
                <a:latin typeface="Georgia"/>
                <a:cs typeface="Georgia"/>
              </a:rPr>
              <a:t> </a:t>
            </a:r>
            <a:r>
              <a:rPr sz="2900" b="1" spc="-325" dirty="0">
                <a:solidFill>
                  <a:prstClr val="black"/>
                </a:solidFill>
                <a:latin typeface="Georgia"/>
                <a:cs typeface="Georgia"/>
              </a:rPr>
              <a:t>work</a:t>
            </a:r>
            <a:endParaRPr sz="2900">
              <a:solidFill>
                <a:prstClr val="black"/>
              </a:solidFill>
              <a:latin typeface="Georgia"/>
              <a:cs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52695" y="305766"/>
            <a:ext cx="1322705" cy="757555"/>
          </a:xfrm>
          <a:prstGeom prst="rect">
            <a:avLst/>
          </a:prstGeom>
        </p:spPr>
        <p:txBody>
          <a:bodyPr vert="horz" wrap="square" lIns="0" tIns="12700" rIns="0" bIns="0" rtlCol="0">
            <a:spAutoFit/>
          </a:bodyPr>
          <a:lstStyle/>
          <a:p>
            <a:pPr marL="12700">
              <a:spcBef>
                <a:spcPts val="100"/>
              </a:spcBef>
            </a:pPr>
            <a:r>
              <a:rPr sz="4800" dirty="0">
                <a:solidFill>
                  <a:srgbClr val="C00000"/>
                </a:solidFill>
                <a:latin typeface="Carlito"/>
                <a:cs typeface="Carlito"/>
              </a:rPr>
              <a:t>H</a:t>
            </a:r>
            <a:r>
              <a:rPr sz="4800" spc="-75" dirty="0">
                <a:solidFill>
                  <a:srgbClr val="C00000"/>
                </a:solidFill>
                <a:latin typeface="Carlito"/>
                <a:cs typeface="Carlito"/>
              </a:rPr>
              <a:t>E</a:t>
            </a:r>
            <a:r>
              <a:rPr sz="4800" spc="-380" dirty="0">
                <a:solidFill>
                  <a:srgbClr val="C00000"/>
                </a:solidFill>
                <a:latin typeface="Carlito"/>
                <a:cs typeface="Carlito"/>
              </a:rPr>
              <a:t>A</a:t>
            </a:r>
            <a:r>
              <a:rPr sz="4800" dirty="0">
                <a:solidFill>
                  <a:srgbClr val="C00000"/>
                </a:solidFill>
                <a:latin typeface="Carlito"/>
                <a:cs typeface="Carlito"/>
              </a:rPr>
              <a:t>T</a:t>
            </a:r>
            <a:endParaRPr sz="4800">
              <a:latin typeface="Carlito"/>
              <a:cs typeface="Carlito"/>
            </a:endParaRPr>
          </a:p>
        </p:txBody>
      </p:sp>
      <p:sp>
        <p:nvSpPr>
          <p:cNvPr id="3" name="object 3"/>
          <p:cNvSpPr txBox="1"/>
          <p:nvPr/>
        </p:nvSpPr>
        <p:spPr>
          <a:xfrm>
            <a:off x="2215388" y="1578609"/>
            <a:ext cx="7987665" cy="4085590"/>
          </a:xfrm>
          <a:prstGeom prst="rect">
            <a:avLst/>
          </a:prstGeom>
        </p:spPr>
        <p:txBody>
          <a:bodyPr vert="horz" wrap="square" lIns="0" tIns="62230" rIns="0" bIns="0" rtlCol="0">
            <a:spAutoFit/>
          </a:bodyPr>
          <a:lstStyle/>
          <a:p>
            <a:pPr marL="332740" marR="1380490" indent="-320040">
              <a:lnSpc>
                <a:spcPts val="3140"/>
              </a:lnSpc>
              <a:spcBef>
                <a:spcPts val="490"/>
              </a:spcBef>
              <a:buClr>
                <a:srgbClr val="DD8046"/>
              </a:buClr>
              <a:buSzPct val="60344"/>
              <a:buFont typeface="Wingdings"/>
              <a:buChar char=""/>
              <a:tabLst>
                <a:tab pos="332740" algn="l"/>
              </a:tabLst>
            </a:pPr>
            <a:r>
              <a:rPr sz="2900" b="1" spc="-320" dirty="0">
                <a:solidFill>
                  <a:prstClr val="black"/>
                </a:solidFill>
                <a:latin typeface="Georgia"/>
                <a:cs typeface="Georgia"/>
              </a:rPr>
              <a:t>Energy </a:t>
            </a:r>
            <a:r>
              <a:rPr sz="2900" b="1" spc="-310" dirty="0">
                <a:solidFill>
                  <a:prstClr val="black"/>
                </a:solidFill>
                <a:latin typeface="Georgia"/>
                <a:cs typeface="Georgia"/>
              </a:rPr>
              <a:t>transfer </a:t>
            </a:r>
            <a:r>
              <a:rPr sz="2900" b="1" spc="-260" dirty="0">
                <a:solidFill>
                  <a:prstClr val="black"/>
                </a:solidFill>
                <a:latin typeface="Georgia"/>
                <a:cs typeface="Georgia"/>
              </a:rPr>
              <a:t>by virtue </a:t>
            </a:r>
            <a:r>
              <a:rPr sz="2900" b="1" spc="-295" dirty="0">
                <a:solidFill>
                  <a:prstClr val="black"/>
                </a:solidFill>
                <a:latin typeface="Georgia"/>
                <a:cs typeface="Georgia"/>
              </a:rPr>
              <a:t>of </a:t>
            </a:r>
            <a:r>
              <a:rPr sz="2900" b="1" spc="-325" dirty="0">
                <a:solidFill>
                  <a:prstClr val="black"/>
                </a:solidFill>
                <a:latin typeface="Georgia"/>
                <a:cs typeface="Georgia"/>
              </a:rPr>
              <a:t>temperature  </a:t>
            </a:r>
            <a:r>
              <a:rPr sz="2900" b="1" spc="-305" dirty="0">
                <a:solidFill>
                  <a:prstClr val="black"/>
                </a:solidFill>
                <a:latin typeface="Georgia"/>
                <a:cs typeface="Georgia"/>
              </a:rPr>
              <a:t>difference</a:t>
            </a:r>
            <a:endParaRPr sz="2900">
              <a:solidFill>
                <a:prstClr val="black"/>
              </a:solidFill>
              <a:latin typeface="Georgia"/>
              <a:cs typeface="Georgia"/>
            </a:endParaRPr>
          </a:p>
          <a:p>
            <a:pPr marL="332740" indent="-320040">
              <a:spcBef>
                <a:spcPts val="295"/>
              </a:spcBef>
              <a:buClr>
                <a:srgbClr val="DD8046"/>
              </a:buClr>
              <a:buSzPct val="60344"/>
              <a:buFont typeface="Wingdings"/>
              <a:buChar char=""/>
              <a:tabLst>
                <a:tab pos="332740" algn="l"/>
              </a:tabLst>
            </a:pPr>
            <a:r>
              <a:rPr sz="2900" b="1" spc="-320" dirty="0">
                <a:solidFill>
                  <a:prstClr val="black"/>
                </a:solidFill>
                <a:latin typeface="Georgia"/>
                <a:cs typeface="Georgia"/>
              </a:rPr>
              <a:t>Transient </a:t>
            </a:r>
            <a:r>
              <a:rPr sz="2900" b="1" spc="-370" dirty="0">
                <a:solidFill>
                  <a:prstClr val="black"/>
                </a:solidFill>
                <a:latin typeface="Georgia"/>
                <a:cs typeface="Georgia"/>
              </a:rPr>
              <a:t>form </a:t>
            </a:r>
            <a:r>
              <a:rPr sz="2900" b="1" spc="-295" dirty="0">
                <a:solidFill>
                  <a:prstClr val="black"/>
                </a:solidFill>
                <a:latin typeface="Georgia"/>
                <a:cs typeface="Georgia"/>
              </a:rPr>
              <a:t>of</a:t>
            </a:r>
            <a:r>
              <a:rPr sz="2900" b="1" spc="-210" dirty="0">
                <a:solidFill>
                  <a:prstClr val="black"/>
                </a:solidFill>
                <a:latin typeface="Georgia"/>
                <a:cs typeface="Georgia"/>
              </a:rPr>
              <a:t> </a:t>
            </a:r>
            <a:r>
              <a:rPr sz="2900" b="1" spc="-290" dirty="0">
                <a:solidFill>
                  <a:prstClr val="black"/>
                </a:solidFill>
                <a:latin typeface="Georgia"/>
                <a:cs typeface="Georgia"/>
              </a:rPr>
              <a:t>energy</a:t>
            </a:r>
            <a:endParaRPr sz="2900">
              <a:solidFill>
                <a:prstClr val="black"/>
              </a:solidFill>
              <a:latin typeface="Georgia"/>
              <a:cs typeface="Georgia"/>
            </a:endParaRPr>
          </a:p>
          <a:p>
            <a:pPr marL="332740" indent="-320040">
              <a:spcBef>
                <a:spcPts val="360"/>
              </a:spcBef>
              <a:buClr>
                <a:srgbClr val="DD8046"/>
              </a:buClr>
              <a:buSzPct val="60344"/>
              <a:buFont typeface="Wingdings"/>
              <a:buChar char=""/>
              <a:tabLst>
                <a:tab pos="332740" algn="l"/>
              </a:tabLst>
            </a:pPr>
            <a:r>
              <a:rPr sz="2900" b="1" spc="-340" dirty="0">
                <a:solidFill>
                  <a:prstClr val="black"/>
                </a:solidFill>
                <a:latin typeface="Georgia"/>
                <a:cs typeface="Georgia"/>
              </a:rPr>
              <a:t>Path</a:t>
            </a:r>
            <a:r>
              <a:rPr sz="2900" b="1" spc="-190" dirty="0">
                <a:solidFill>
                  <a:prstClr val="black"/>
                </a:solidFill>
                <a:latin typeface="Georgia"/>
                <a:cs typeface="Georgia"/>
              </a:rPr>
              <a:t> </a:t>
            </a:r>
            <a:r>
              <a:rPr sz="2900" b="1" spc="-310" dirty="0">
                <a:solidFill>
                  <a:prstClr val="black"/>
                </a:solidFill>
                <a:latin typeface="Georgia"/>
                <a:cs typeface="Georgia"/>
              </a:rPr>
              <a:t>function</a:t>
            </a:r>
            <a:endParaRPr sz="2900">
              <a:solidFill>
                <a:prstClr val="black"/>
              </a:solidFill>
              <a:latin typeface="Georgia"/>
              <a:cs typeface="Georgia"/>
            </a:endParaRPr>
          </a:p>
          <a:p>
            <a:pPr marL="332740" indent="-320040">
              <a:spcBef>
                <a:spcPts val="350"/>
              </a:spcBef>
              <a:buClr>
                <a:srgbClr val="DD8046"/>
              </a:buClr>
              <a:buSzPct val="60344"/>
              <a:buFont typeface="Wingdings"/>
              <a:buChar char=""/>
              <a:tabLst>
                <a:tab pos="332740" algn="l"/>
              </a:tabLst>
            </a:pPr>
            <a:r>
              <a:rPr sz="2900" b="1" spc="-350" dirty="0">
                <a:solidFill>
                  <a:prstClr val="black"/>
                </a:solidFill>
                <a:latin typeface="Georgia"/>
                <a:cs typeface="Georgia"/>
              </a:rPr>
              <a:t>Low </a:t>
            </a:r>
            <a:r>
              <a:rPr sz="2900" b="1" spc="-310" dirty="0">
                <a:solidFill>
                  <a:prstClr val="black"/>
                </a:solidFill>
                <a:latin typeface="Georgia"/>
                <a:cs typeface="Georgia"/>
              </a:rPr>
              <a:t>grade</a:t>
            </a:r>
            <a:r>
              <a:rPr sz="2900" b="1" spc="-445" dirty="0">
                <a:solidFill>
                  <a:prstClr val="black"/>
                </a:solidFill>
                <a:latin typeface="Georgia"/>
                <a:cs typeface="Georgia"/>
              </a:rPr>
              <a:t> </a:t>
            </a:r>
            <a:r>
              <a:rPr sz="2900" b="1" spc="-285" dirty="0">
                <a:solidFill>
                  <a:prstClr val="black"/>
                </a:solidFill>
                <a:latin typeface="Georgia"/>
                <a:cs typeface="Georgia"/>
              </a:rPr>
              <a:t>energy</a:t>
            </a:r>
            <a:endParaRPr sz="2900">
              <a:solidFill>
                <a:prstClr val="black"/>
              </a:solidFill>
              <a:latin typeface="Georgia"/>
              <a:cs typeface="Georgia"/>
            </a:endParaRPr>
          </a:p>
          <a:p>
            <a:pPr marL="332740" marR="197485" indent="-320040">
              <a:lnSpc>
                <a:spcPts val="3130"/>
              </a:lnSpc>
              <a:spcBef>
                <a:spcPts val="745"/>
              </a:spcBef>
              <a:buClr>
                <a:srgbClr val="DD8046"/>
              </a:buClr>
              <a:buSzPct val="60344"/>
              <a:buFont typeface="Wingdings"/>
              <a:buChar char=""/>
              <a:tabLst>
                <a:tab pos="332740" algn="l"/>
                <a:tab pos="2705735" algn="l"/>
              </a:tabLst>
            </a:pPr>
            <a:r>
              <a:rPr sz="2900" b="1" spc="-300" dirty="0">
                <a:solidFill>
                  <a:prstClr val="black"/>
                </a:solidFill>
                <a:latin typeface="Georgia"/>
                <a:cs typeface="Georgia"/>
              </a:rPr>
              <a:t>Negative</a:t>
            </a:r>
            <a:r>
              <a:rPr sz="2900" b="1" spc="-180" dirty="0">
                <a:solidFill>
                  <a:prstClr val="black"/>
                </a:solidFill>
                <a:latin typeface="Georgia"/>
                <a:cs typeface="Georgia"/>
              </a:rPr>
              <a:t> </a:t>
            </a:r>
            <a:r>
              <a:rPr sz="2900" b="1" spc="-260" dirty="0">
                <a:solidFill>
                  <a:prstClr val="black"/>
                </a:solidFill>
                <a:latin typeface="Georgia"/>
                <a:cs typeface="Georgia"/>
              </a:rPr>
              <a:t>heat-	</a:t>
            </a:r>
            <a:r>
              <a:rPr sz="2900" b="1" spc="-290" dirty="0">
                <a:solidFill>
                  <a:prstClr val="black"/>
                </a:solidFill>
                <a:latin typeface="Georgia"/>
                <a:cs typeface="Georgia"/>
              </a:rPr>
              <a:t>heat </a:t>
            </a:r>
            <a:r>
              <a:rPr sz="2900" b="1" spc="-315" dirty="0">
                <a:solidFill>
                  <a:prstClr val="black"/>
                </a:solidFill>
                <a:latin typeface="Georgia"/>
                <a:cs typeface="Georgia"/>
              </a:rPr>
              <a:t>transferred </a:t>
            </a:r>
            <a:r>
              <a:rPr sz="2900" b="1" spc="-375" dirty="0">
                <a:solidFill>
                  <a:prstClr val="black"/>
                </a:solidFill>
                <a:latin typeface="Georgia"/>
                <a:cs typeface="Georgia"/>
              </a:rPr>
              <a:t>from </a:t>
            </a:r>
            <a:r>
              <a:rPr sz="2900" b="1" spc="-270" dirty="0">
                <a:solidFill>
                  <a:prstClr val="black"/>
                </a:solidFill>
                <a:latin typeface="Georgia"/>
                <a:cs typeface="Georgia"/>
              </a:rPr>
              <a:t>the </a:t>
            </a:r>
            <a:r>
              <a:rPr sz="2900" b="1" spc="-295" dirty="0">
                <a:solidFill>
                  <a:prstClr val="black"/>
                </a:solidFill>
                <a:latin typeface="Georgia"/>
                <a:cs typeface="Georgia"/>
              </a:rPr>
              <a:t>system  </a:t>
            </a:r>
            <a:r>
              <a:rPr sz="2900" b="1" spc="-95" dirty="0">
                <a:solidFill>
                  <a:prstClr val="black"/>
                </a:solidFill>
                <a:latin typeface="Georgia"/>
                <a:cs typeface="Georgia"/>
              </a:rPr>
              <a:t>( </a:t>
            </a:r>
            <a:r>
              <a:rPr sz="2900" b="1" spc="-290" dirty="0">
                <a:solidFill>
                  <a:prstClr val="black"/>
                </a:solidFill>
                <a:latin typeface="Georgia"/>
                <a:cs typeface="Georgia"/>
              </a:rPr>
              <a:t>heat</a:t>
            </a:r>
            <a:r>
              <a:rPr sz="2900" b="1" spc="-240" dirty="0">
                <a:solidFill>
                  <a:prstClr val="black"/>
                </a:solidFill>
                <a:latin typeface="Georgia"/>
                <a:cs typeface="Georgia"/>
              </a:rPr>
              <a:t> </a:t>
            </a:r>
            <a:r>
              <a:rPr sz="2900" b="1" spc="-270" dirty="0">
                <a:solidFill>
                  <a:prstClr val="black"/>
                </a:solidFill>
                <a:latin typeface="Georgia"/>
                <a:cs typeface="Georgia"/>
              </a:rPr>
              <a:t>rejection)</a:t>
            </a:r>
            <a:endParaRPr sz="2900">
              <a:solidFill>
                <a:prstClr val="black"/>
              </a:solidFill>
              <a:latin typeface="Georgia"/>
              <a:cs typeface="Georgia"/>
            </a:endParaRPr>
          </a:p>
          <a:p>
            <a:pPr marL="332740" marR="5080" indent="-320040">
              <a:lnSpc>
                <a:spcPts val="3050"/>
              </a:lnSpc>
              <a:spcBef>
                <a:spcPts val="775"/>
              </a:spcBef>
              <a:buClr>
                <a:srgbClr val="DD8046"/>
              </a:buClr>
              <a:buSzPct val="60344"/>
              <a:buFont typeface="Wingdings"/>
              <a:buChar char=""/>
              <a:tabLst>
                <a:tab pos="332740" algn="l"/>
              </a:tabLst>
            </a:pPr>
            <a:r>
              <a:rPr sz="2900" b="1" spc="-285" dirty="0">
                <a:solidFill>
                  <a:prstClr val="black"/>
                </a:solidFill>
                <a:latin typeface="Georgia"/>
                <a:cs typeface="Georgia"/>
              </a:rPr>
              <a:t>Positive </a:t>
            </a:r>
            <a:r>
              <a:rPr sz="2900" b="1" spc="-290" dirty="0">
                <a:solidFill>
                  <a:prstClr val="black"/>
                </a:solidFill>
                <a:latin typeface="Georgia"/>
                <a:cs typeface="Georgia"/>
              </a:rPr>
              <a:t>heat </a:t>
            </a:r>
            <a:r>
              <a:rPr sz="2900" b="1" spc="-590" dirty="0">
                <a:solidFill>
                  <a:prstClr val="black"/>
                </a:solidFill>
                <a:latin typeface="Georgia"/>
                <a:cs typeface="Georgia"/>
              </a:rPr>
              <a:t>– </a:t>
            </a:r>
            <a:r>
              <a:rPr sz="2900" b="1" spc="-290" dirty="0">
                <a:solidFill>
                  <a:prstClr val="black"/>
                </a:solidFill>
                <a:latin typeface="Georgia"/>
                <a:cs typeface="Georgia"/>
              </a:rPr>
              <a:t>heat </a:t>
            </a:r>
            <a:r>
              <a:rPr sz="2900" b="1" spc="-315" dirty="0">
                <a:solidFill>
                  <a:prstClr val="black"/>
                </a:solidFill>
                <a:latin typeface="Georgia"/>
                <a:cs typeface="Georgia"/>
              </a:rPr>
              <a:t>transferred </a:t>
            </a:r>
            <a:r>
              <a:rPr sz="2900" b="1" spc="-375" dirty="0">
                <a:solidFill>
                  <a:prstClr val="black"/>
                </a:solidFill>
                <a:latin typeface="Georgia"/>
                <a:cs typeface="Georgia"/>
              </a:rPr>
              <a:t>from </a:t>
            </a:r>
            <a:r>
              <a:rPr sz="2900" b="1" spc="-340" dirty="0">
                <a:solidFill>
                  <a:prstClr val="black"/>
                </a:solidFill>
                <a:latin typeface="Georgia"/>
                <a:cs typeface="Georgia"/>
              </a:rPr>
              <a:t>surrounding  </a:t>
            </a:r>
            <a:r>
              <a:rPr sz="2900" b="1" spc="-250" dirty="0">
                <a:solidFill>
                  <a:prstClr val="black"/>
                </a:solidFill>
                <a:latin typeface="Georgia"/>
                <a:cs typeface="Georgia"/>
              </a:rPr>
              <a:t>to </a:t>
            </a:r>
            <a:r>
              <a:rPr sz="2900" b="1" spc="-295" dirty="0">
                <a:solidFill>
                  <a:prstClr val="black"/>
                </a:solidFill>
                <a:latin typeface="Georgia"/>
                <a:cs typeface="Georgia"/>
              </a:rPr>
              <a:t>system </a:t>
            </a:r>
            <a:r>
              <a:rPr sz="2900" b="1" spc="-254" dirty="0">
                <a:solidFill>
                  <a:prstClr val="black"/>
                </a:solidFill>
                <a:latin typeface="Georgia"/>
                <a:cs typeface="Georgia"/>
              </a:rPr>
              <a:t>(heat</a:t>
            </a:r>
            <a:r>
              <a:rPr sz="2900" b="1" spc="-55" dirty="0">
                <a:solidFill>
                  <a:prstClr val="black"/>
                </a:solidFill>
                <a:latin typeface="Georgia"/>
                <a:cs typeface="Georgia"/>
              </a:rPr>
              <a:t> </a:t>
            </a:r>
            <a:r>
              <a:rPr sz="2900" b="1" spc="-275" dirty="0">
                <a:solidFill>
                  <a:prstClr val="black"/>
                </a:solidFill>
                <a:latin typeface="Georgia"/>
                <a:cs typeface="Georgia"/>
              </a:rPr>
              <a:t>absorption</a:t>
            </a:r>
            <a:r>
              <a:rPr sz="2900" b="1" spc="-275" dirty="0">
                <a:solidFill>
                  <a:prstClr val="black"/>
                </a:solidFill>
                <a:latin typeface="Carlito"/>
                <a:cs typeface="Carlito"/>
              </a:rPr>
              <a:t>)</a:t>
            </a:r>
            <a:endParaRPr sz="2900">
              <a:solidFill>
                <a:prstClr val="black"/>
              </a:solidFill>
              <a:latin typeface="Carlito"/>
              <a:cs typeface="Carl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1" y="344881"/>
            <a:ext cx="1376045" cy="697230"/>
          </a:xfrm>
          <a:prstGeom prst="rect">
            <a:avLst/>
          </a:prstGeom>
        </p:spPr>
        <p:txBody>
          <a:bodyPr vert="horz" wrap="square" lIns="0" tIns="13335" rIns="0" bIns="0" rtlCol="0">
            <a:spAutoFit/>
          </a:bodyPr>
          <a:lstStyle/>
          <a:p>
            <a:pPr marL="12700">
              <a:spcBef>
                <a:spcPts val="105"/>
              </a:spcBef>
            </a:pPr>
            <a:r>
              <a:rPr sz="4400" b="0" spc="-500" dirty="0"/>
              <a:t>H</a:t>
            </a:r>
            <a:r>
              <a:rPr sz="4400" b="0" spc="-445" dirty="0"/>
              <a:t>E</a:t>
            </a:r>
            <a:r>
              <a:rPr sz="4400" b="0" spc="-465" dirty="0"/>
              <a:t>A</a:t>
            </a:r>
            <a:r>
              <a:rPr sz="4400" b="0" spc="-114" dirty="0"/>
              <a:t>T</a:t>
            </a:r>
            <a:endParaRPr sz="4400"/>
          </a:p>
        </p:txBody>
      </p:sp>
      <p:sp>
        <p:nvSpPr>
          <p:cNvPr id="3" name="object 3"/>
          <p:cNvSpPr txBox="1"/>
          <p:nvPr/>
        </p:nvSpPr>
        <p:spPr>
          <a:xfrm>
            <a:off x="1907540" y="2374798"/>
            <a:ext cx="3983990" cy="4074160"/>
          </a:xfrm>
          <a:prstGeom prst="rect">
            <a:avLst/>
          </a:prstGeom>
        </p:spPr>
        <p:txBody>
          <a:bodyPr vert="horz" wrap="square" lIns="0" tIns="104775" rIns="0" bIns="0" rtlCol="0">
            <a:spAutoFit/>
          </a:bodyPr>
          <a:lstStyle/>
          <a:p>
            <a:pPr marL="332740" marR="65405" indent="-320040">
              <a:lnSpc>
                <a:spcPct val="76800"/>
              </a:lnSpc>
              <a:spcBef>
                <a:spcPts val="825"/>
              </a:spcBef>
              <a:buClr>
                <a:srgbClr val="DD8046"/>
              </a:buClr>
              <a:buSzPct val="58000"/>
              <a:buFont typeface="Wingdings"/>
              <a:buChar char=""/>
              <a:tabLst>
                <a:tab pos="332105" algn="l"/>
                <a:tab pos="332740" algn="l"/>
              </a:tabLst>
            </a:pPr>
            <a:r>
              <a:rPr sz="2500" i="1" spc="-170" dirty="0">
                <a:solidFill>
                  <a:prstClr val="black"/>
                </a:solidFill>
                <a:latin typeface="Georgia"/>
                <a:cs typeface="Georgia"/>
              </a:rPr>
              <a:t>Energy </a:t>
            </a:r>
            <a:r>
              <a:rPr sz="2500" i="1" spc="-125" dirty="0">
                <a:solidFill>
                  <a:prstClr val="black"/>
                </a:solidFill>
                <a:latin typeface="Georgia"/>
                <a:cs typeface="Georgia"/>
              </a:rPr>
              <a:t>transfer </a:t>
            </a:r>
            <a:r>
              <a:rPr sz="2500" i="1" spc="-155" dirty="0">
                <a:solidFill>
                  <a:prstClr val="black"/>
                </a:solidFill>
                <a:latin typeface="Georgia"/>
                <a:cs typeface="Georgia"/>
              </a:rPr>
              <a:t>by </a:t>
            </a:r>
            <a:r>
              <a:rPr sz="2500" i="1" spc="-95" dirty="0">
                <a:solidFill>
                  <a:prstClr val="black"/>
                </a:solidFill>
                <a:latin typeface="Georgia"/>
                <a:cs typeface="Georgia"/>
              </a:rPr>
              <a:t>virtue </a:t>
            </a:r>
            <a:r>
              <a:rPr sz="2500" i="1" spc="-85" dirty="0">
                <a:solidFill>
                  <a:prstClr val="black"/>
                </a:solidFill>
                <a:latin typeface="Georgia"/>
                <a:cs typeface="Georgia"/>
              </a:rPr>
              <a:t>of  </a:t>
            </a:r>
            <a:r>
              <a:rPr sz="2500" i="1" spc="-114" dirty="0">
                <a:solidFill>
                  <a:prstClr val="black"/>
                </a:solidFill>
                <a:latin typeface="Georgia"/>
                <a:cs typeface="Georgia"/>
              </a:rPr>
              <a:t>temperature</a:t>
            </a:r>
            <a:r>
              <a:rPr sz="2500" i="1" spc="-100" dirty="0">
                <a:solidFill>
                  <a:prstClr val="black"/>
                </a:solidFill>
                <a:latin typeface="Georgia"/>
                <a:cs typeface="Georgia"/>
              </a:rPr>
              <a:t> </a:t>
            </a:r>
            <a:r>
              <a:rPr sz="2500" i="1" spc="-85" dirty="0">
                <a:solidFill>
                  <a:prstClr val="black"/>
                </a:solidFill>
                <a:latin typeface="Georgia"/>
                <a:cs typeface="Georgia"/>
              </a:rPr>
              <a:t>difference</a:t>
            </a:r>
            <a:endParaRPr sz="2500">
              <a:solidFill>
                <a:prstClr val="black"/>
              </a:solidFill>
              <a:latin typeface="Georgia"/>
              <a:cs typeface="Georgia"/>
            </a:endParaRPr>
          </a:p>
          <a:p>
            <a:pPr marL="332740" indent="-320040">
              <a:buClr>
                <a:srgbClr val="DD8046"/>
              </a:buClr>
              <a:buSzPct val="58000"/>
              <a:buFont typeface="Wingdings"/>
              <a:buChar char=""/>
              <a:tabLst>
                <a:tab pos="332105" algn="l"/>
                <a:tab pos="332740" algn="l"/>
              </a:tabLst>
            </a:pPr>
            <a:r>
              <a:rPr sz="2500" i="1" spc="-125" dirty="0">
                <a:solidFill>
                  <a:prstClr val="black"/>
                </a:solidFill>
                <a:latin typeface="Georgia"/>
                <a:cs typeface="Georgia"/>
              </a:rPr>
              <a:t>Transient </a:t>
            </a:r>
            <a:r>
              <a:rPr sz="2500" i="1" spc="-140" dirty="0">
                <a:solidFill>
                  <a:prstClr val="black"/>
                </a:solidFill>
                <a:latin typeface="Georgia"/>
                <a:cs typeface="Georgia"/>
              </a:rPr>
              <a:t>form </a:t>
            </a:r>
            <a:r>
              <a:rPr sz="2500" i="1" spc="-85" dirty="0">
                <a:solidFill>
                  <a:prstClr val="black"/>
                </a:solidFill>
                <a:latin typeface="Georgia"/>
                <a:cs typeface="Georgia"/>
              </a:rPr>
              <a:t>of</a:t>
            </a:r>
            <a:r>
              <a:rPr sz="2500" i="1" spc="-60" dirty="0">
                <a:solidFill>
                  <a:prstClr val="black"/>
                </a:solidFill>
                <a:latin typeface="Georgia"/>
                <a:cs typeface="Georgia"/>
              </a:rPr>
              <a:t> </a:t>
            </a:r>
            <a:r>
              <a:rPr sz="2500" i="1" spc="-125" dirty="0">
                <a:solidFill>
                  <a:prstClr val="black"/>
                </a:solidFill>
                <a:latin typeface="Georgia"/>
                <a:cs typeface="Georgia"/>
              </a:rPr>
              <a:t>energy</a:t>
            </a:r>
            <a:endParaRPr sz="2500">
              <a:solidFill>
                <a:prstClr val="black"/>
              </a:solidFill>
              <a:latin typeface="Georgia"/>
              <a:cs typeface="Georgia"/>
            </a:endParaRPr>
          </a:p>
          <a:p>
            <a:pPr marL="332740" indent="-320040">
              <a:buClr>
                <a:srgbClr val="DD8046"/>
              </a:buClr>
              <a:buSzPct val="58000"/>
              <a:buFont typeface="Wingdings"/>
              <a:buChar char=""/>
              <a:tabLst>
                <a:tab pos="332105" algn="l"/>
                <a:tab pos="332740" algn="l"/>
              </a:tabLst>
            </a:pPr>
            <a:r>
              <a:rPr sz="2500" i="1" spc="-155" dirty="0">
                <a:solidFill>
                  <a:prstClr val="black"/>
                </a:solidFill>
                <a:latin typeface="Georgia"/>
                <a:cs typeface="Georgia"/>
              </a:rPr>
              <a:t>Path</a:t>
            </a:r>
            <a:r>
              <a:rPr sz="2500" i="1" spc="-110" dirty="0">
                <a:solidFill>
                  <a:prstClr val="black"/>
                </a:solidFill>
                <a:latin typeface="Georgia"/>
                <a:cs typeface="Georgia"/>
              </a:rPr>
              <a:t> </a:t>
            </a:r>
            <a:r>
              <a:rPr sz="2500" i="1" spc="-95" dirty="0">
                <a:solidFill>
                  <a:prstClr val="black"/>
                </a:solidFill>
                <a:latin typeface="Georgia"/>
                <a:cs typeface="Georgia"/>
              </a:rPr>
              <a:t>function</a:t>
            </a:r>
            <a:endParaRPr sz="2500">
              <a:solidFill>
                <a:prstClr val="black"/>
              </a:solidFill>
              <a:latin typeface="Georgia"/>
              <a:cs typeface="Georgia"/>
            </a:endParaRPr>
          </a:p>
          <a:p>
            <a:pPr marL="332740" indent="-320040">
              <a:spcBef>
                <a:spcPts val="15"/>
              </a:spcBef>
              <a:buClr>
                <a:srgbClr val="DD8046"/>
              </a:buClr>
              <a:buSzPct val="58000"/>
              <a:buFont typeface="Wingdings"/>
              <a:buChar char=""/>
              <a:tabLst>
                <a:tab pos="332105" algn="l"/>
                <a:tab pos="332740" algn="l"/>
              </a:tabLst>
            </a:pPr>
            <a:r>
              <a:rPr sz="2500" i="1" spc="-170" dirty="0">
                <a:solidFill>
                  <a:prstClr val="black"/>
                </a:solidFill>
                <a:latin typeface="Georgia"/>
                <a:cs typeface="Georgia"/>
              </a:rPr>
              <a:t>Low grade</a:t>
            </a:r>
            <a:r>
              <a:rPr sz="2500" i="1" spc="-15" dirty="0">
                <a:solidFill>
                  <a:prstClr val="black"/>
                </a:solidFill>
                <a:latin typeface="Georgia"/>
                <a:cs typeface="Georgia"/>
              </a:rPr>
              <a:t> </a:t>
            </a:r>
            <a:r>
              <a:rPr sz="2500" i="1" spc="-130" dirty="0">
                <a:solidFill>
                  <a:prstClr val="black"/>
                </a:solidFill>
                <a:latin typeface="Georgia"/>
                <a:cs typeface="Georgia"/>
              </a:rPr>
              <a:t>energy</a:t>
            </a:r>
            <a:endParaRPr sz="2500">
              <a:solidFill>
                <a:prstClr val="black"/>
              </a:solidFill>
              <a:latin typeface="Georgia"/>
              <a:cs typeface="Georgia"/>
            </a:endParaRPr>
          </a:p>
          <a:p>
            <a:pPr marL="332740" marR="5080" indent="-320040">
              <a:lnSpc>
                <a:spcPct val="76800"/>
              </a:lnSpc>
              <a:spcBef>
                <a:spcPts val="695"/>
              </a:spcBef>
              <a:buClr>
                <a:srgbClr val="DD8046"/>
              </a:buClr>
              <a:buSzPct val="58000"/>
              <a:buFont typeface="Wingdings"/>
              <a:buChar char=""/>
              <a:tabLst>
                <a:tab pos="332105" algn="l"/>
                <a:tab pos="332740" algn="l"/>
                <a:tab pos="2334895" algn="l"/>
              </a:tabLst>
            </a:pPr>
            <a:r>
              <a:rPr sz="2500" i="1" spc="-150" dirty="0">
                <a:solidFill>
                  <a:prstClr val="black"/>
                </a:solidFill>
                <a:latin typeface="Georgia"/>
                <a:cs typeface="Georgia"/>
              </a:rPr>
              <a:t>Negative</a:t>
            </a:r>
            <a:r>
              <a:rPr sz="2500" i="1" spc="-90" dirty="0">
                <a:solidFill>
                  <a:prstClr val="black"/>
                </a:solidFill>
                <a:latin typeface="Georgia"/>
                <a:cs typeface="Georgia"/>
              </a:rPr>
              <a:t> </a:t>
            </a:r>
            <a:r>
              <a:rPr sz="2500" i="1" spc="-110" dirty="0">
                <a:solidFill>
                  <a:prstClr val="black"/>
                </a:solidFill>
                <a:latin typeface="Georgia"/>
                <a:cs typeface="Georgia"/>
              </a:rPr>
              <a:t>heat-	</a:t>
            </a:r>
            <a:r>
              <a:rPr sz="2500" i="1" spc="-105" dirty="0">
                <a:solidFill>
                  <a:prstClr val="black"/>
                </a:solidFill>
                <a:latin typeface="Georgia"/>
                <a:cs typeface="Georgia"/>
              </a:rPr>
              <a:t>heat  </a:t>
            </a:r>
            <a:r>
              <a:rPr sz="2500" i="1" spc="-120" dirty="0">
                <a:solidFill>
                  <a:prstClr val="black"/>
                </a:solidFill>
                <a:latin typeface="Georgia"/>
                <a:cs typeface="Georgia"/>
              </a:rPr>
              <a:t>transferred </a:t>
            </a:r>
            <a:r>
              <a:rPr sz="2500" i="1" spc="-140" dirty="0">
                <a:solidFill>
                  <a:prstClr val="black"/>
                </a:solidFill>
                <a:latin typeface="Georgia"/>
                <a:cs typeface="Georgia"/>
              </a:rPr>
              <a:t>from </a:t>
            </a:r>
            <a:r>
              <a:rPr sz="2500" i="1" spc="-55" dirty="0">
                <a:solidFill>
                  <a:prstClr val="black"/>
                </a:solidFill>
                <a:latin typeface="Georgia"/>
                <a:cs typeface="Georgia"/>
              </a:rPr>
              <a:t>the </a:t>
            </a:r>
            <a:r>
              <a:rPr sz="2500" i="1" spc="-105" dirty="0">
                <a:solidFill>
                  <a:prstClr val="black"/>
                </a:solidFill>
                <a:latin typeface="Georgia"/>
                <a:cs typeface="Georgia"/>
              </a:rPr>
              <a:t>system  </a:t>
            </a:r>
            <a:r>
              <a:rPr sz="2500" i="1" spc="55" dirty="0">
                <a:solidFill>
                  <a:prstClr val="black"/>
                </a:solidFill>
                <a:latin typeface="Georgia"/>
                <a:cs typeface="Georgia"/>
              </a:rPr>
              <a:t>( </a:t>
            </a:r>
            <a:r>
              <a:rPr sz="2500" i="1" spc="-105" dirty="0">
                <a:solidFill>
                  <a:prstClr val="black"/>
                </a:solidFill>
                <a:latin typeface="Georgia"/>
                <a:cs typeface="Georgia"/>
              </a:rPr>
              <a:t>heat</a:t>
            </a:r>
            <a:r>
              <a:rPr sz="2500" i="1" spc="-225" dirty="0">
                <a:solidFill>
                  <a:prstClr val="black"/>
                </a:solidFill>
                <a:latin typeface="Georgia"/>
                <a:cs typeface="Georgia"/>
              </a:rPr>
              <a:t> </a:t>
            </a:r>
            <a:r>
              <a:rPr sz="2500" i="1" spc="-65" dirty="0">
                <a:solidFill>
                  <a:prstClr val="black"/>
                </a:solidFill>
                <a:latin typeface="Georgia"/>
                <a:cs typeface="Georgia"/>
              </a:rPr>
              <a:t>rejection)</a:t>
            </a:r>
            <a:endParaRPr sz="2500">
              <a:solidFill>
                <a:prstClr val="black"/>
              </a:solidFill>
              <a:latin typeface="Georgia"/>
              <a:cs typeface="Georgia"/>
            </a:endParaRPr>
          </a:p>
          <a:p>
            <a:pPr marL="332740" marR="713105" indent="-320040">
              <a:lnSpc>
                <a:spcPct val="76800"/>
              </a:lnSpc>
              <a:spcBef>
                <a:spcPts val="700"/>
              </a:spcBef>
              <a:buClr>
                <a:srgbClr val="DD8046"/>
              </a:buClr>
              <a:buSzPct val="58000"/>
              <a:buFont typeface="Wingdings"/>
              <a:buChar char=""/>
              <a:tabLst>
                <a:tab pos="332105" algn="l"/>
                <a:tab pos="332740" algn="l"/>
              </a:tabLst>
            </a:pPr>
            <a:r>
              <a:rPr sz="2500" i="1" spc="-100" dirty="0">
                <a:solidFill>
                  <a:prstClr val="black"/>
                </a:solidFill>
                <a:latin typeface="Georgia"/>
                <a:cs typeface="Georgia"/>
              </a:rPr>
              <a:t>Positive </a:t>
            </a:r>
            <a:r>
              <a:rPr sz="2500" i="1" spc="-105" dirty="0">
                <a:solidFill>
                  <a:prstClr val="black"/>
                </a:solidFill>
                <a:latin typeface="Georgia"/>
                <a:cs typeface="Georgia"/>
              </a:rPr>
              <a:t>heat </a:t>
            </a:r>
            <a:r>
              <a:rPr sz="2500" i="1" spc="-409" dirty="0">
                <a:solidFill>
                  <a:prstClr val="black"/>
                </a:solidFill>
                <a:latin typeface="Georgia"/>
                <a:cs typeface="Georgia"/>
              </a:rPr>
              <a:t>– </a:t>
            </a:r>
            <a:r>
              <a:rPr sz="2500" i="1" spc="-105" dirty="0">
                <a:solidFill>
                  <a:prstClr val="black"/>
                </a:solidFill>
                <a:latin typeface="Georgia"/>
                <a:cs typeface="Georgia"/>
              </a:rPr>
              <a:t>heat  </a:t>
            </a:r>
            <a:r>
              <a:rPr sz="2500" i="1" spc="-120" dirty="0">
                <a:solidFill>
                  <a:prstClr val="black"/>
                </a:solidFill>
                <a:latin typeface="Georgia"/>
                <a:cs typeface="Georgia"/>
              </a:rPr>
              <a:t>transferred </a:t>
            </a:r>
            <a:r>
              <a:rPr sz="2500" i="1" spc="-140" dirty="0">
                <a:solidFill>
                  <a:prstClr val="black"/>
                </a:solidFill>
                <a:latin typeface="Georgia"/>
                <a:cs typeface="Georgia"/>
              </a:rPr>
              <a:t>from  </a:t>
            </a:r>
            <a:r>
              <a:rPr sz="2500" i="1" spc="-130" dirty="0">
                <a:solidFill>
                  <a:prstClr val="black"/>
                </a:solidFill>
                <a:latin typeface="Georgia"/>
                <a:cs typeface="Georgia"/>
              </a:rPr>
              <a:t>surrounding </a:t>
            </a:r>
            <a:r>
              <a:rPr sz="2500" i="1" spc="-75" dirty="0">
                <a:solidFill>
                  <a:prstClr val="black"/>
                </a:solidFill>
                <a:latin typeface="Georgia"/>
                <a:cs typeface="Georgia"/>
              </a:rPr>
              <a:t>to </a:t>
            </a:r>
            <a:r>
              <a:rPr sz="2500" i="1" spc="-105" dirty="0">
                <a:solidFill>
                  <a:prstClr val="black"/>
                </a:solidFill>
                <a:latin typeface="Georgia"/>
                <a:cs typeface="Georgia"/>
              </a:rPr>
              <a:t>system  </a:t>
            </a:r>
            <a:r>
              <a:rPr sz="2500" i="1" spc="-75" dirty="0">
                <a:solidFill>
                  <a:prstClr val="black"/>
                </a:solidFill>
                <a:latin typeface="Georgia"/>
                <a:cs typeface="Georgia"/>
              </a:rPr>
              <a:t>(heat</a:t>
            </a:r>
            <a:r>
              <a:rPr sz="2500" i="1" spc="-90" dirty="0">
                <a:solidFill>
                  <a:prstClr val="black"/>
                </a:solidFill>
                <a:latin typeface="Georgia"/>
                <a:cs typeface="Georgia"/>
              </a:rPr>
              <a:t> </a:t>
            </a:r>
            <a:r>
              <a:rPr sz="2500" i="1" spc="-95" dirty="0">
                <a:solidFill>
                  <a:prstClr val="black"/>
                </a:solidFill>
                <a:latin typeface="Georgia"/>
                <a:cs typeface="Georgia"/>
              </a:rPr>
              <a:t>absorption)</a:t>
            </a:r>
            <a:endParaRPr sz="2500">
              <a:solidFill>
                <a:prstClr val="black"/>
              </a:solidFill>
              <a:latin typeface="Georgia"/>
              <a:cs typeface="Georgia"/>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a:spcBef>
                <a:spcPts val="1265"/>
              </a:spcBef>
            </a:pPr>
            <a:r>
              <a:rPr sz="2000" b="1" spc="-35" dirty="0">
                <a:solidFill>
                  <a:srgbClr val="FFFFFF"/>
                </a:solidFill>
                <a:latin typeface="Arial"/>
                <a:cs typeface="Arial"/>
              </a:rPr>
              <a:t>HEAT</a:t>
            </a:r>
            <a:endParaRPr sz="2000">
              <a:solidFill>
                <a:prstClr val="black"/>
              </a:solidFill>
              <a:latin typeface="Arial"/>
              <a:cs typeface="Arial"/>
            </a:endParaRPr>
          </a:p>
        </p:txBody>
      </p:sp>
      <p:sp>
        <p:nvSpPr>
          <p:cNvPr id="5" name="object 5"/>
          <p:cNvSpPr txBox="1"/>
          <p:nvPr/>
        </p:nvSpPr>
        <p:spPr>
          <a:xfrm>
            <a:off x="6324600" y="1752600"/>
            <a:ext cx="3886200" cy="470000"/>
          </a:xfrm>
          <a:prstGeom prst="rect">
            <a:avLst/>
          </a:prstGeom>
          <a:solidFill>
            <a:srgbClr val="D7B15C"/>
          </a:solidFill>
        </p:spPr>
        <p:txBody>
          <a:bodyPr vert="horz" wrap="square" lIns="0" tIns="160655" rIns="0" bIns="0" rtlCol="0">
            <a:spAutoFit/>
          </a:bodyPr>
          <a:lstStyle/>
          <a:p>
            <a:pPr marL="92075">
              <a:spcBef>
                <a:spcPts val="1265"/>
              </a:spcBef>
            </a:pPr>
            <a:r>
              <a:rPr sz="2000" b="1" dirty="0">
                <a:solidFill>
                  <a:srgbClr val="FFFFFF"/>
                </a:solidFill>
                <a:latin typeface="Arial"/>
                <a:cs typeface="Arial"/>
              </a:rPr>
              <a:t>CONCEPT</a:t>
            </a:r>
            <a:endParaRPr sz="2000">
              <a:solidFill>
                <a:prstClr val="black"/>
              </a:solidFill>
              <a:latin typeface="Arial"/>
              <a:cs typeface="Arial"/>
            </a:endParaRPr>
          </a:p>
        </p:txBody>
      </p:sp>
      <p:sp>
        <p:nvSpPr>
          <p:cNvPr id="6" name="object 6"/>
          <p:cNvSpPr/>
          <p:nvPr/>
        </p:nvSpPr>
        <p:spPr>
          <a:xfrm>
            <a:off x="6238876" y="2428876"/>
            <a:ext cx="2181225" cy="1838325"/>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7" name="object 7"/>
          <p:cNvSpPr txBox="1"/>
          <p:nvPr/>
        </p:nvSpPr>
        <p:spPr>
          <a:xfrm>
            <a:off x="7049515" y="3311778"/>
            <a:ext cx="341630" cy="299720"/>
          </a:xfrm>
          <a:prstGeom prst="rect">
            <a:avLst/>
          </a:prstGeom>
        </p:spPr>
        <p:txBody>
          <a:bodyPr vert="horz" wrap="square" lIns="0" tIns="12700" rIns="0" bIns="0" rtlCol="0">
            <a:spAutoFit/>
          </a:bodyPr>
          <a:lstStyle/>
          <a:p>
            <a:pPr marL="12700">
              <a:spcBef>
                <a:spcPts val="100"/>
              </a:spcBef>
            </a:pPr>
            <a:r>
              <a:rPr i="1" spc="-10" dirty="0">
                <a:solidFill>
                  <a:srgbClr val="FFFFFF"/>
                </a:solidFill>
                <a:latin typeface="Arial"/>
                <a:cs typeface="Arial"/>
              </a:rPr>
              <a:t>hot</a:t>
            </a:r>
            <a:endParaRPr>
              <a:solidFill>
                <a:prstClr val="black"/>
              </a:solidFill>
              <a:latin typeface="Arial"/>
              <a:cs typeface="Arial"/>
            </a:endParaRPr>
          </a:p>
        </p:txBody>
      </p:sp>
      <p:sp>
        <p:nvSpPr>
          <p:cNvPr id="8" name="object 8"/>
          <p:cNvSpPr/>
          <p:nvPr/>
        </p:nvSpPr>
        <p:spPr>
          <a:xfrm>
            <a:off x="8162926" y="2409826"/>
            <a:ext cx="2219325" cy="187642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9" name="object 9"/>
          <p:cNvSpPr txBox="1"/>
          <p:nvPr/>
        </p:nvSpPr>
        <p:spPr>
          <a:xfrm>
            <a:off x="8942579" y="3311778"/>
            <a:ext cx="443865" cy="299720"/>
          </a:xfrm>
          <a:prstGeom prst="rect">
            <a:avLst/>
          </a:prstGeom>
        </p:spPr>
        <p:txBody>
          <a:bodyPr vert="horz" wrap="square" lIns="0" tIns="12700" rIns="0" bIns="0" rtlCol="0">
            <a:spAutoFit/>
          </a:bodyPr>
          <a:lstStyle/>
          <a:p>
            <a:pPr marL="12700">
              <a:spcBef>
                <a:spcPts val="100"/>
              </a:spcBef>
            </a:pPr>
            <a:r>
              <a:rPr i="1" spc="-5" dirty="0">
                <a:solidFill>
                  <a:prstClr val="black"/>
                </a:solidFill>
                <a:latin typeface="Arial"/>
                <a:cs typeface="Arial"/>
              </a:rPr>
              <a:t>co</a:t>
            </a:r>
            <a:r>
              <a:rPr i="1" spc="-15" dirty="0">
                <a:solidFill>
                  <a:prstClr val="black"/>
                </a:solidFill>
                <a:latin typeface="Arial"/>
                <a:cs typeface="Arial"/>
              </a:rPr>
              <a:t>l</a:t>
            </a:r>
            <a:r>
              <a:rPr i="1" spc="-5" dirty="0">
                <a:solidFill>
                  <a:prstClr val="black"/>
                </a:solidFill>
                <a:latin typeface="Arial"/>
                <a:cs typeface="Arial"/>
              </a:rPr>
              <a:t>d</a:t>
            </a:r>
            <a:endParaRPr>
              <a:solidFill>
                <a:prstClr val="black"/>
              </a:solidFill>
              <a:latin typeface="Arial"/>
              <a:cs typeface="Arial"/>
            </a:endParaRPr>
          </a:p>
        </p:txBody>
      </p:sp>
      <p:sp>
        <p:nvSpPr>
          <p:cNvPr id="10" name="object 10"/>
          <p:cNvSpPr/>
          <p:nvPr/>
        </p:nvSpPr>
        <p:spPr>
          <a:xfrm>
            <a:off x="7467600" y="3276600"/>
            <a:ext cx="1447800" cy="533400"/>
          </a:xfrm>
          <a:custGeom>
            <a:avLst/>
            <a:gdLst/>
            <a:ahLst/>
            <a:cxnLst/>
            <a:rect l="l" t="t" r="r" b="b"/>
            <a:pathLst>
              <a:path w="1447800" h="533400">
                <a:moveTo>
                  <a:pt x="1085850" y="0"/>
                </a:moveTo>
                <a:lnTo>
                  <a:pt x="1085850" y="133350"/>
                </a:lnTo>
                <a:lnTo>
                  <a:pt x="0" y="133350"/>
                </a:lnTo>
                <a:lnTo>
                  <a:pt x="0" y="400050"/>
                </a:lnTo>
                <a:lnTo>
                  <a:pt x="1085850" y="400050"/>
                </a:lnTo>
                <a:lnTo>
                  <a:pt x="1085850" y="533400"/>
                </a:lnTo>
                <a:lnTo>
                  <a:pt x="1447800" y="266700"/>
                </a:lnTo>
                <a:lnTo>
                  <a:pt x="1085850" y="0"/>
                </a:lnTo>
                <a:close/>
              </a:path>
            </a:pathLst>
          </a:custGeom>
          <a:solidFill>
            <a:srgbClr val="FFFF00"/>
          </a:solidFill>
        </p:spPr>
        <p:txBody>
          <a:bodyPr wrap="square" lIns="0" tIns="0" rIns="0" bIns="0" rtlCol="0"/>
          <a:lstStyle/>
          <a:p>
            <a:endParaRPr>
              <a:solidFill>
                <a:prstClr val="black"/>
              </a:solidFill>
              <a:latin typeface="Calibri"/>
            </a:endParaRPr>
          </a:p>
        </p:txBody>
      </p:sp>
      <p:sp>
        <p:nvSpPr>
          <p:cNvPr id="11" name="object 11"/>
          <p:cNvSpPr txBox="1"/>
          <p:nvPr/>
        </p:nvSpPr>
        <p:spPr>
          <a:xfrm>
            <a:off x="7814564" y="3372739"/>
            <a:ext cx="574040" cy="299720"/>
          </a:xfrm>
          <a:prstGeom prst="rect">
            <a:avLst/>
          </a:prstGeom>
        </p:spPr>
        <p:txBody>
          <a:bodyPr vert="horz" wrap="square" lIns="0" tIns="12700" rIns="0" bIns="0" rtlCol="0">
            <a:spAutoFit/>
          </a:bodyPr>
          <a:lstStyle/>
          <a:p>
            <a:pPr marL="12700">
              <a:spcBef>
                <a:spcPts val="100"/>
              </a:spcBef>
            </a:pPr>
            <a:r>
              <a:rPr b="1" spc="-5" dirty="0">
                <a:solidFill>
                  <a:srgbClr val="FF0000"/>
                </a:solidFill>
                <a:latin typeface="Courier New"/>
                <a:cs typeface="Courier New"/>
              </a:rPr>
              <a:t>heat</a:t>
            </a:r>
            <a:endParaRPr>
              <a:solidFill>
                <a:prstClr val="black"/>
              </a:solidFill>
              <a:latin typeface="Courier New"/>
              <a:cs typeface="Courier New"/>
            </a:endParaRPr>
          </a:p>
        </p:txBody>
      </p:sp>
      <p:sp>
        <p:nvSpPr>
          <p:cNvPr id="12" name="object 12"/>
          <p:cNvSpPr/>
          <p:nvPr/>
        </p:nvSpPr>
        <p:spPr>
          <a:xfrm>
            <a:off x="6010276" y="4714876"/>
            <a:ext cx="2219325" cy="1152525"/>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3" name="object 13"/>
          <p:cNvSpPr txBox="1"/>
          <p:nvPr/>
        </p:nvSpPr>
        <p:spPr>
          <a:xfrm>
            <a:off x="6726428" y="5255210"/>
            <a:ext cx="570230" cy="300355"/>
          </a:xfrm>
          <a:prstGeom prst="rect">
            <a:avLst/>
          </a:prstGeom>
        </p:spPr>
        <p:txBody>
          <a:bodyPr vert="horz" wrap="square" lIns="0" tIns="12700" rIns="0" bIns="0" rtlCol="0">
            <a:spAutoFit/>
          </a:bodyPr>
          <a:lstStyle/>
          <a:p>
            <a:pPr marL="12700">
              <a:spcBef>
                <a:spcPts val="100"/>
              </a:spcBef>
            </a:pPr>
            <a:r>
              <a:rPr i="1" spc="-5" dirty="0">
                <a:solidFill>
                  <a:srgbClr val="FFFFFF"/>
                </a:solidFill>
                <a:latin typeface="Arial"/>
                <a:cs typeface="Arial"/>
              </a:rPr>
              <a:t>26</a:t>
            </a:r>
            <a:r>
              <a:rPr i="1" spc="-300" dirty="0">
                <a:solidFill>
                  <a:srgbClr val="FFFFFF"/>
                </a:solidFill>
                <a:latin typeface="Arial"/>
                <a:cs typeface="Arial"/>
              </a:rPr>
              <a:t> </a:t>
            </a:r>
            <a:r>
              <a:rPr i="1" spc="-5" dirty="0">
                <a:solidFill>
                  <a:srgbClr val="FFFFFF"/>
                </a:solidFill>
                <a:latin typeface="Arial"/>
                <a:cs typeface="Arial"/>
              </a:rPr>
              <a:t>°C</a:t>
            </a:r>
            <a:endParaRPr>
              <a:solidFill>
                <a:prstClr val="black"/>
              </a:solidFill>
              <a:latin typeface="Arial"/>
              <a:cs typeface="Arial"/>
            </a:endParaRPr>
          </a:p>
        </p:txBody>
      </p:sp>
      <p:sp>
        <p:nvSpPr>
          <p:cNvPr id="14" name="object 14"/>
          <p:cNvSpPr/>
          <p:nvPr/>
        </p:nvSpPr>
        <p:spPr>
          <a:xfrm>
            <a:off x="8448676" y="4714876"/>
            <a:ext cx="2219325" cy="1152525"/>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5" name="object 15"/>
          <p:cNvSpPr txBox="1"/>
          <p:nvPr/>
        </p:nvSpPr>
        <p:spPr>
          <a:xfrm>
            <a:off x="9165081" y="5255210"/>
            <a:ext cx="570230" cy="300355"/>
          </a:xfrm>
          <a:prstGeom prst="rect">
            <a:avLst/>
          </a:prstGeom>
        </p:spPr>
        <p:txBody>
          <a:bodyPr vert="horz" wrap="square" lIns="0" tIns="12700" rIns="0" bIns="0" rtlCol="0">
            <a:spAutoFit/>
          </a:bodyPr>
          <a:lstStyle/>
          <a:p>
            <a:pPr marL="12700">
              <a:spcBef>
                <a:spcPts val="100"/>
              </a:spcBef>
            </a:pPr>
            <a:r>
              <a:rPr i="1" spc="-5" dirty="0">
                <a:solidFill>
                  <a:srgbClr val="FFFFFF"/>
                </a:solidFill>
                <a:latin typeface="Arial"/>
                <a:cs typeface="Arial"/>
              </a:rPr>
              <a:t>26</a:t>
            </a:r>
            <a:r>
              <a:rPr i="1" spc="-300" dirty="0">
                <a:solidFill>
                  <a:srgbClr val="FFFFFF"/>
                </a:solidFill>
                <a:latin typeface="Arial"/>
                <a:cs typeface="Arial"/>
              </a:rPr>
              <a:t> </a:t>
            </a:r>
            <a:r>
              <a:rPr i="1" spc="-5" dirty="0">
                <a:solidFill>
                  <a:srgbClr val="FFFFFF"/>
                </a:solidFill>
                <a:latin typeface="Arial"/>
                <a:cs typeface="Arial"/>
              </a:rPr>
              <a:t>°C</a:t>
            </a:r>
            <a:endParaRPr>
              <a:solidFill>
                <a:prstClr val="black"/>
              </a:solidFill>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1" y="344881"/>
            <a:ext cx="3339465" cy="697230"/>
          </a:xfrm>
          <a:prstGeom prst="rect">
            <a:avLst/>
          </a:prstGeom>
        </p:spPr>
        <p:txBody>
          <a:bodyPr vert="horz" wrap="square" lIns="0" tIns="13335" rIns="0" bIns="0" rtlCol="0">
            <a:spAutoFit/>
          </a:bodyPr>
          <a:lstStyle/>
          <a:p>
            <a:pPr marL="12700">
              <a:spcBef>
                <a:spcPts val="105"/>
              </a:spcBef>
            </a:pPr>
            <a:r>
              <a:rPr sz="4400" spc="-20" dirty="0">
                <a:latin typeface="Arial"/>
                <a:cs typeface="Arial"/>
              </a:rPr>
              <a:t>Work </a:t>
            </a:r>
            <a:r>
              <a:rPr sz="4400" dirty="0">
                <a:latin typeface="Arial"/>
                <a:cs typeface="Arial"/>
              </a:rPr>
              <a:t>&amp;</a:t>
            </a:r>
            <a:r>
              <a:rPr sz="4400" spc="-75" dirty="0">
                <a:latin typeface="Arial"/>
                <a:cs typeface="Arial"/>
              </a:rPr>
              <a:t> </a:t>
            </a:r>
            <a:r>
              <a:rPr sz="4400" dirty="0">
                <a:latin typeface="Arial"/>
                <a:cs typeface="Arial"/>
              </a:rPr>
              <a:t>Heat</a:t>
            </a:r>
            <a:endParaRPr sz="4400">
              <a:latin typeface="Arial"/>
              <a:cs typeface="Arial"/>
            </a:endParaRPr>
          </a:p>
        </p:txBody>
      </p:sp>
      <p:sp>
        <p:nvSpPr>
          <p:cNvPr id="3" name="object 3"/>
          <p:cNvSpPr txBox="1"/>
          <p:nvPr/>
        </p:nvSpPr>
        <p:spPr>
          <a:xfrm>
            <a:off x="6403975" y="2359279"/>
            <a:ext cx="3729354" cy="3509359"/>
          </a:xfrm>
          <a:prstGeom prst="rect">
            <a:avLst/>
          </a:prstGeom>
        </p:spPr>
        <p:txBody>
          <a:bodyPr vert="horz" wrap="square" lIns="0" tIns="121920" rIns="0" bIns="0" rtlCol="0">
            <a:spAutoFit/>
          </a:bodyPr>
          <a:lstStyle/>
          <a:p>
            <a:pPr marL="332740" marR="5080" indent="-320675" algn="just">
              <a:lnSpc>
                <a:spcPct val="70000"/>
              </a:lnSpc>
              <a:spcBef>
                <a:spcPts val="960"/>
              </a:spcBef>
              <a:buClr>
                <a:srgbClr val="DD8046"/>
              </a:buClr>
              <a:buSzPct val="60416"/>
              <a:buFont typeface="Wingdings"/>
              <a:buChar char=""/>
              <a:tabLst>
                <a:tab pos="333375" algn="l"/>
              </a:tabLst>
            </a:pPr>
            <a:r>
              <a:rPr sz="2400" i="1" spc="-25" dirty="0">
                <a:solidFill>
                  <a:prstClr val="black"/>
                </a:solidFill>
                <a:latin typeface="Carlito"/>
                <a:cs typeface="Carlito"/>
              </a:rPr>
              <a:t>Work </a:t>
            </a:r>
            <a:r>
              <a:rPr sz="2400" i="1" dirty="0">
                <a:solidFill>
                  <a:prstClr val="black"/>
                </a:solidFill>
                <a:latin typeface="Carlito"/>
                <a:cs typeface="Carlito"/>
              </a:rPr>
              <a:t>is the energy  </a:t>
            </a:r>
            <a:r>
              <a:rPr sz="2400" i="1" spc="-5" dirty="0">
                <a:solidFill>
                  <a:prstClr val="black"/>
                </a:solidFill>
                <a:latin typeface="Carlito"/>
                <a:cs typeface="Carlito"/>
              </a:rPr>
              <a:t>transferred between </a:t>
            </a:r>
            <a:r>
              <a:rPr sz="2400" i="1" dirty="0">
                <a:solidFill>
                  <a:prstClr val="black"/>
                </a:solidFill>
                <a:latin typeface="Carlito"/>
                <a:cs typeface="Carlito"/>
              </a:rPr>
              <a:t>a  </a:t>
            </a:r>
            <a:r>
              <a:rPr sz="2400" i="1" spc="-20" dirty="0">
                <a:solidFill>
                  <a:prstClr val="black"/>
                </a:solidFill>
                <a:latin typeface="Carlito"/>
                <a:cs typeface="Carlito"/>
              </a:rPr>
              <a:t>system </a:t>
            </a:r>
            <a:r>
              <a:rPr sz="2400" i="1" dirty="0">
                <a:solidFill>
                  <a:prstClr val="black"/>
                </a:solidFill>
                <a:latin typeface="Carlito"/>
                <a:cs typeface="Carlito"/>
              </a:rPr>
              <a:t>and </a:t>
            </a:r>
            <a:r>
              <a:rPr sz="2400" i="1" spc="-5" dirty="0">
                <a:solidFill>
                  <a:prstClr val="black"/>
                </a:solidFill>
                <a:latin typeface="Carlito"/>
                <a:cs typeface="Carlito"/>
              </a:rPr>
              <a:t>environment  </a:t>
            </a:r>
            <a:r>
              <a:rPr sz="2400" i="1" dirty="0">
                <a:solidFill>
                  <a:prstClr val="black"/>
                </a:solidFill>
                <a:latin typeface="Carlito"/>
                <a:cs typeface="Carlito"/>
              </a:rPr>
              <a:t>when a </a:t>
            </a:r>
            <a:r>
              <a:rPr sz="2400" i="1" spc="-5" dirty="0">
                <a:solidFill>
                  <a:prstClr val="black"/>
                </a:solidFill>
                <a:latin typeface="Carlito"/>
                <a:cs typeface="Carlito"/>
              </a:rPr>
              <a:t>net </a:t>
            </a:r>
            <a:r>
              <a:rPr sz="2400" i="1" spc="-10" dirty="0">
                <a:solidFill>
                  <a:prstClr val="black"/>
                </a:solidFill>
                <a:latin typeface="Carlito"/>
                <a:cs typeface="Carlito"/>
              </a:rPr>
              <a:t>force </a:t>
            </a:r>
            <a:r>
              <a:rPr sz="2400" i="1" spc="-5" dirty="0">
                <a:solidFill>
                  <a:prstClr val="black"/>
                </a:solidFill>
                <a:latin typeface="Carlito"/>
                <a:cs typeface="Carlito"/>
              </a:rPr>
              <a:t>acts </a:t>
            </a:r>
            <a:r>
              <a:rPr sz="2400" i="1" dirty="0">
                <a:solidFill>
                  <a:prstClr val="black"/>
                </a:solidFill>
                <a:latin typeface="Carlito"/>
                <a:cs typeface="Carlito"/>
              </a:rPr>
              <a:t>on  the </a:t>
            </a:r>
            <a:r>
              <a:rPr sz="2400" i="1" spc="-20" dirty="0">
                <a:solidFill>
                  <a:prstClr val="black"/>
                </a:solidFill>
                <a:latin typeface="Carlito"/>
                <a:cs typeface="Carlito"/>
              </a:rPr>
              <a:t>system </a:t>
            </a:r>
            <a:r>
              <a:rPr sz="2400" i="1" spc="-5" dirty="0">
                <a:solidFill>
                  <a:prstClr val="black"/>
                </a:solidFill>
                <a:latin typeface="Carlito"/>
                <a:cs typeface="Carlito"/>
              </a:rPr>
              <a:t>over </a:t>
            </a:r>
            <a:r>
              <a:rPr sz="2400" i="1" dirty="0">
                <a:solidFill>
                  <a:prstClr val="black"/>
                </a:solidFill>
                <a:latin typeface="Carlito"/>
                <a:cs typeface="Carlito"/>
              </a:rPr>
              <a:t>a</a:t>
            </a:r>
            <a:r>
              <a:rPr sz="2400" i="1" spc="-50" dirty="0">
                <a:solidFill>
                  <a:prstClr val="black"/>
                </a:solidFill>
                <a:latin typeface="Carlito"/>
                <a:cs typeface="Carlito"/>
              </a:rPr>
              <a:t> </a:t>
            </a:r>
            <a:r>
              <a:rPr sz="2400" i="1" spc="-10" dirty="0">
                <a:solidFill>
                  <a:prstClr val="black"/>
                </a:solidFill>
                <a:latin typeface="Carlito"/>
                <a:cs typeface="Carlito"/>
              </a:rPr>
              <a:t>distance.</a:t>
            </a:r>
            <a:endParaRPr sz="2400">
              <a:solidFill>
                <a:prstClr val="black"/>
              </a:solidFill>
              <a:latin typeface="Carlito"/>
              <a:cs typeface="Carlito"/>
            </a:endParaRPr>
          </a:p>
          <a:p>
            <a:pPr marL="332740" indent="-320675" algn="just">
              <a:lnSpc>
                <a:spcPts val="2635"/>
              </a:lnSpc>
              <a:buClr>
                <a:srgbClr val="DD8046"/>
              </a:buClr>
              <a:buSzPct val="60416"/>
              <a:buFont typeface="Wingdings"/>
              <a:buChar char=""/>
              <a:tabLst>
                <a:tab pos="333375" algn="l"/>
              </a:tabLst>
            </a:pPr>
            <a:r>
              <a:rPr sz="2400" i="1" spc="-5" dirty="0">
                <a:solidFill>
                  <a:prstClr val="black"/>
                </a:solidFill>
                <a:latin typeface="Carlito"/>
                <a:cs typeface="Carlito"/>
              </a:rPr>
              <a:t>The sign </a:t>
            </a:r>
            <a:r>
              <a:rPr sz="2400" i="1" dirty="0">
                <a:solidFill>
                  <a:prstClr val="black"/>
                </a:solidFill>
                <a:latin typeface="Carlito"/>
                <a:cs typeface="Carlito"/>
              </a:rPr>
              <a:t>of the</a:t>
            </a:r>
            <a:r>
              <a:rPr sz="2400" i="1" spc="-30" dirty="0">
                <a:solidFill>
                  <a:prstClr val="black"/>
                </a:solidFill>
                <a:latin typeface="Carlito"/>
                <a:cs typeface="Carlito"/>
              </a:rPr>
              <a:t> </a:t>
            </a:r>
            <a:r>
              <a:rPr sz="2400" i="1" dirty="0">
                <a:solidFill>
                  <a:prstClr val="black"/>
                </a:solidFill>
                <a:latin typeface="Carlito"/>
                <a:cs typeface="Carlito"/>
              </a:rPr>
              <a:t>work</a:t>
            </a:r>
            <a:endParaRPr sz="2400">
              <a:solidFill>
                <a:prstClr val="black"/>
              </a:solidFill>
              <a:latin typeface="Carlito"/>
              <a:cs typeface="Carlito"/>
            </a:endParaRPr>
          </a:p>
          <a:p>
            <a:pPr marL="332740" marR="5080" indent="-320675" algn="just">
              <a:lnSpc>
                <a:spcPct val="70000"/>
              </a:lnSpc>
              <a:spcBef>
                <a:spcPts val="790"/>
              </a:spcBef>
              <a:buClr>
                <a:srgbClr val="DD8046"/>
              </a:buClr>
              <a:buSzPct val="60416"/>
              <a:buFont typeface="Wingdings"/>
              <a:buChar char=""/>
              <a:tabLst>
                <a:tab pos="333375" algn="l"/>
              </a:tabLst>
            </a:pPr>
            <a:r>
              <a:rPr sz="2400" i="1" spc="-25" dirty="0">
                <a:solidFill>
                  <a:prstClr val="black"/>
                </a:solidFill>
                <a:latin typeface="Carlito"/>
                <a:cs typeface="Carlito"/>
              </a:rPr>
              <a:t>Work </a:t>
            </a:r>
            <a:r>
              <a:rPr sz="2400" i="1" dirty="0">
                <a:solidFill>
                  <a:prstClr val="black"/>
                </a:solidFill>
                <a:latin typeface="Carlito"/>
                <a:cs typeface="Carlito"/>
              </a:rPr>
              <a:t>is </a:t>
            </a:r>
            <a:r>
              <a:rPr sz="2400" i="1" spc="-5" dirty="0">
                <a:solidFill>
                  <a:prstClr val="black"/>
                </a:solidFill>
                <a:latin typeface="Carlito"/>
                <a:cs typeface="Carlito"/>
              </a:rPr>
              <a:t>positive </a:t>
            </a:r>
            <a:r>
              <a:rPr sz="2400" i="1" dirty="0">
                <a:solidFill>
                  <a:prstClr val="black"/>
                </a:solidFill>
                <a:latin typeface="Carlito"/>
                <a:cs typeface="Carlito"/>
              </a:rPr>
              <a:t>when </a:t>
            </a:r>
            <a:r>
              <a:rPr sz="2400" i="1" spc="-10" dirty="0">
                <a:solidFill>
                  <a:prstClr val="black"/>
                </a:solidFill>
                <a:latin typeface="Carlito"/>
                <a:cs typeface="Carlito"/>
              </a:rPr>
              <a:t>the  force </a:t>
            </a:r>
            <a:r>
              <a:rPr sz="2400" i="1" dirty="0">
                <a:solidFill>
                  <a:prstClr val="black"/>
                </a:solidFill>
                <a:latin typeface="Carlito"/>
                <a:cs typeface="Carlito"/>
              </a:rPr>
              <a:t>is in </a:t>
            </a:r>
            <a:r>
              <a:rPr sz="2400" i="1" spc="-10" dirty="0">
                <a:solidFill>
                  <a:prstClr val="black"/>
                </a:solidFill>
                <a:latin typeface="Carlito"/>
                <a:cs typeface="Carlito"/>
              </a:rPr>
              <a:t>the </a:t>
            </a:r>
            <a:r>
              <a:rPr sz="2400" i="1" spc="-5" dirty="0">
                <a:solidFill>
                  <a:prstClr val="black"/>
                </a:solidFill>
                <a:latin typeface="Carlito"/>
                <a:cs typeface="Carlito"/>
              </a:rPr>
              <a:t>direction </a:t>
            </a:r>
            <a:r>
              <a:rPr sz="2400" i="1" dirty="0">
                <a:solidFill>
                  <a:prstClr val="black"/>
                </a:solidFill>
                <a:latin typeface="Carlito"/>
                <a:cs typeface="Carlito"/>
              </a:rPr>
              <a:t>of  motion</a:t>
            </a:r>
            <a:endParaRPr sz="2400">
              <a:solidFill>
                <a:prstClr val="black"/>
              </a:solidFill>
              <a:latin typeface="Carlito"/>
              <a:cs typeface="Carlito"/>
            </a:endParaRPr>
          </a:p>
          <a:p>
            <a:pPr marL="332740" marR="6350" indent="-320675" algn="just">
              <a:lnSpc>
                <a:spcPct val="70000"/>
              </a:lnSpc>
              <a:spcBef>
                <a:spcPts val="695"/>
              </a:spcBef>
              <a:buClr>
                <a:srgbClr val="DD8046"/>
              </a:buClr>
              <a:buSzPct val="60416"/>
              <a:buFont typeface="Wingdings"/>
              <a:buChar char=""/>
              <a:tabLst>
                <a:tab pos="333375" algn="l"/>
              </a:tabLst>
            </a:pPr>
            <a:r>
              <a:rPr sz="2400" i="1" spc="-25" dirty="0">
                <a:solidFill>
                  <a:prstClr val="black"/>
                </a:solidFill>
                <a:latin typeface="Carlito"/>
                <a:cs typeface="Carlito"/>
              </a:rPr>
              <a:t>Work </a:t>
            </a:r>
            <a:r>
              <a:rPr sz="2400" i="1" dirty="0">
                <a:solidFill>
                  <a:prstClr val="black"/>
                </a:solidFill>
                <a:latin typeface="Carlito"/>
                <a:cs typeface="Carlito"/>
              </a:rPr>
              <a:t>is </a:t>
            </a:r>
            <a:r>
              <a:rPr sz="2400" i="1" spc="-5" dirty="0">
                <a:solidFill>
                  <a:prstClr val="black"/>
                </a:solidFill>
                <a:latin typeface="Carlito"/>
                <a:cs typeface="Carlito"/>
              </a:rPr>
              <a:t>negative </a:t>
            </a:r>
            <a:r>
              <a:rPr sz="2400" i="1" dirty="0">
                <a:solidFill>
                  <a:prstClr val="black"/>
                </a:solidFill>
                <a:latin typeface="Carlito"/>
                <a:cs typeface="Carlito"/>
              </a:rPr>
              <a:t>when the  </a:t>
            </a:r>
            <a:r>
              <a:rPr sz="2400" i="1" spc="-10" dirty="0">
                <a:solidFill>
                  <a:prstClr val="black"/>
                </a:solidFill>
                <a:latin typeface="Carlito"/>
                <a:cs typeface="Carlito"/>
              </a:rPr>
              <a:t>force </a:t>
            </a:r>
            <a:r>
              <a:rPr sz="2400" i="1" dirty="0">
                <a:solidFill>
                  <a:prstClr val="black"/>
                </a:solidFill>
                <a:latin typeface="Carlito"/>
                <a:cs typeface="Carlito"/>
              </a:rPr>
              <a:t>is </a:t>
            </a:r>
            <a:r>
              <a:rPr sz="2400" i="1" spc="-5" dirty="0">
                <a:solidFill>
                  <a:prstClr val="black"/>
                </a:solidFill>
                <a:latin typeface="Carlito"/>
                <a:cs typeface="Carlito"/>
              </a:rPr>
              <a:t>opposite </a:t>
            </a:r>
            <a:r>
              <a:rPr sz="2400" i="1" spc="-15" dirty="0">
                <a:solidFill>
                  <a:prstClr val="black"/>
                </a:solidFill>
                <a:latin typeface="Carlito"/>
                <a:cs typeface="Carlito"/>
              </a:rPr>
              <a:t>to </a:t>
            </a:r>
            <a:r>
              <a:rPr sz="2400" i="1" spc="-10" dirty="0">
                <a:solidFill>
                  <a:prstClr val="black"/>
                </a:solidFill>
                <a:latin typeface="Carlito"/>
                <a:cs typeface="Carlito"/>
              </a:rPr>
              <a:t>the  </a:t>
            </a:r>
            <a:r>
              <a:rPr sz="2400" i="1" dirty="0">
                <a:solidFill>
                  <a:prstClr val="black"/>
                </a:solidFill>
                <a:latin typeface="Carlito"/>
                <a:cs typeface="Carlito"/>
              </a:rPr>
              <a:t>motion</a:t>
            </a:r>
            <a:endParaRPr sz="2400">
              <a:solidFill>
                <a:prstClr val="black"/>
              </a:solidFill>
              <a:latin typeface="Carlito"/>
              <a:cs typeface="Carlito"/>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a:spcBef>
                <a:spcPts val="1265"/>
              </a:spcBef>
            </a:pPr>
            <a:r>
              <a:rPr sz="2000" b="1" dirty="0">
                <a:solidFill>
                  <a:srgbClr val="FFFFFF"/>
                </a:solidFill>
                <a:latin typeface="Arial"/>
                <a:cs typeface="Arial"/>
              </a:rPr>
              <a:t>WORK</a:t>
            </a:r>
            <a:endParaRPr sz="2000">
              <a:solidFill>
                <a:prstClr val="black"/>
              </a:solidFill>
              <a:latin typeface="Arial"/>
              <a:cs typeface="Arial"/>
            </a:endParaRPr>
          </a:p>
        </p:txBody>
      </p:sp>
      <p:sp>
        <p:nvSpPr>
          <p:cNvPr id="5" name="object 5"/>
          <p:cNvSpPr txBox="1"/>
          <p:nvPr/>
        </p:nvSpPr>
        <p:spPr>
          <a:xfrm>
            <a:off x="6324600" y="1752600"/>
            <a:ext cx="3886200" cy="470000"/>
          </a:xfrm>
          <a:prstGeom prst="rect">
            <a:avLst/>
          </a:prstGeom>
          <a:solidFill>
            <a:srgbClr val="D7B15C"/>
          </a:solidFill>
        </p:spPr>
        <p:txBody>
          <a:bodyPr vert="horz" wrap="square" lIns="0" tIns="160655" rIns="0" bIns="0" rtlCol="0">
            <a:spAutoFit/>
          </a:bodyPr>
          <a:lstStyle/>
          <a:p>
            <a:pPr marL="92075">
              <a:spcBef>
                <a:spcPts val="1265"/>
              </a:spcBef>
            </a:pPr>
            <a:r>
              <a:rPr sz="2000" b="1" dirty="0">
                <a:solidFill>
                  <a:srgbClr val="FFFFFF"/>
                </a:solidFill>
                <a:latin typeface="Arial"/>
                <a:cs typeface="Arial"/>
              </a:rPr>
              <a:t>WORK</a:t>
            </a:r>
            <a:endParaRPr sz="2000">
              <a:solidFill>
                <a:prstClr val="black"/>
              </a:solidFill>
              <a:latin typeface="Arial"/>
              <a:cs typeface="Arial"/>
            </a:endParaRPr>
          </a:p>
        </p:txBody>
      </p:sp>
      <p:sp>
        <p:nvSpPr>
          <p:cNvPr id="6" name="object 6"/>
          <p:cNvSpPr/>
          <p:nvPr/>
        </p:nvSpPr>
        <p:spPr>
          <a:xfrm>
            <a:off x="2684971" y="2438321"/>
            <a:ext cx="3231444" cy="356674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5387" y="360629"/>
            <a:ext cx="7180580" cy="697230"/>
          </a:xfrm>
          <a:prstGeom prst="rect">
            <a:avLst/>
          </a:prstGeom>
        </p:spPr>
        <p:txBody>
          <a:bodyPr vert="horz" wrap="square" lIns="0" tIns="13335" rIns="0" bIns="0" rtlCol="0">
            <a:spAutoFit/>
          </a:bodyPr>
          <a:lstStyle/>
          <a:p>
            <a:pPr marL="12700">
              <a:spcBef>
                <a:spcPts val="105"/>
              </a:spcBef>
            </a:pPr>
            <a:r>
              <a:rPr sz="4400" b="0" spc="-305" dirty="0"/>
              <a:t>LAWS </a:t>
            </a:r>
            <a:r>
              <a:rPr sz="4400" b="0" spc="-340" dirty="0"/>
              <a:t>OF</a:t>
            </a:r>
            <a:r>
              <a:rPr sz="4400" b="0" spc="65" dirty="0"/>
              <a:t> </a:t>
            </a:r>
            <a:r>
              <a:rPr sz="4400" b="0" spc="-365" dirty="0"/>
              <a:t>THERMODYNAMICS</a:t>
            </a:r>
            <a:endParaRPr sz="4400"/>
          </a:p>
        </p:txBody>
      </p:sp>
      <p:sp>
        <p:nvSpPr>
          <p:cNvPr id="3" name="object 3"/>
          <p:cNvSpPr txBox="1"/>
          <p:nvPr/>
        </p:nvSpPr>
        <p:spPr>
          <a:xfrm>
            <a:off x="2215388" y="1535020"/>
            <a:ext cx="6190615" cy="3304366"/>
          </a:xfrm>
          <a:prstGeom prst="rect">
            <a:avLst/>
          </a:prstGeom>
        </p:spPr>
        <p:txBody>
          <a:bodyPr vert="horz" wrap="square" lIns="0" tIns="12065" rIns="0" bIns="0" rtlCol="0">
            <a:spAutoFit/>
          </a:bodyPr>
          <a:lstStyle/>
          <a:p>
            <a:pPr marL="248920" marR="396875" indent="-236220">
              <a:lnSpc>
                <a:spcPct val="120100"/>
              </a:lnSpc>
              <a:spcBef>
                <a:spcPts val="95"/>
              </a:spcBef>
              <a:buClr>
                <a:srgbClr val="DD8046"/>
              </a:buClr>
              <a:buSzPct val="60344"/>
              <a:buFont typeface="Wingdings"/>
              <a:buChar char=""/>
              <a:tabLst>
                <a:tab pos="332740" algn="l"/>
              </a:tabLst>
            </a:pPr>
            <a:r>
              <a:rPr dirty="0">
                <a:solidFill>
                  <a:prstClr val="black"/>
                </a:solidFill>
                <a:latin typeface="Calibri"/>
              </a:rPr>
              <a:t>	</a:t>
            </a:r>
            <a:r>
              <a:rPr sz="2900" b="1" spc="-430" dirty="0">
                <a:solidFill>
                  <a:prstClr val="black"/>
                </a:solidFill>
                <a:latin typeface="Georgia"/>
                <a:cs typeface="Georgia"/>
              </a:rPr>
              <a:t>FIRST </a:t>
            </a:r>
            <a:r>
              <a:rPr sz="2900" b="1" spc="-525" dirty="0">
                <a:solidFill>
                  <a:prstClr val="black"/>
                </a:solidFill>
                <a:latin typeface="Georgia"/>
                <a:cs typeface="Georgia"/>
              </a:rPr>
              <a:t>LAW </a:t>
            </a:r>
            <a:r>
              <a:rPr sz="2900" b="1" spc="-450" dirty="0">
                <a:solidFill>
                  <a:prstClr val="black"/>
                </a:solidFill>
                <a:latin typeface="Georgia"/>
                <a:cs typeface="Georgia"/>
              </a:rPr>
              <a:t>OF </a:t>
            </a:r>
            <a:r>
              <a:rPr sz="2900" b="1" spc="-515" dirty="0">
                <a:solidFill>
                  <a:prstClr val="black"/>
                </a:solidFill>
                <a:latin typeface="Georgia"/>
                <a:cs typeface="Georgia"/>
              </a:rPr>
              <a:t>THERMODYNAMICS  </a:t>
            </a:r>
            <a:r>
              <a:rPr sz="2900" b="1" spc="-420" dirty="0">
                <a:solidFill>
                  <a:prstClr val="black"/>
                </a:solidFill>
                <a:latin typeface="Georgia"/>
                <a:cs typeface="Georgia"/>
              </a:rPr>
              <a:t>(LAW </a:t>
            </a:r>
            <a:r>
              <a:rPr sz="2900" b="1" spc="-450" dirty="0">
                <a:solidFill>
                  <a:prstClr val="black"/>
                </a:solidFill>
                <a:latin typeface="Georgia"/>
                <a:cs typeface="Georgia"/>
              </a:rPr>
              <a:t>OF </a:t>
            </a:r>
            <a:r>
              <a:rPr sz="2900" b="1" spc="-520" dirty="0">
                <a:solidFill>
                  <a:prstClr val="black"/>
                </a:solidFill>
                <a:latin typeface="Georgia"/>
                <a:cs typeface="Georgia"/>
              </a:rPr>
              <a:t>ENERGY</a:t>
            </a:r>
            <a:r>
              <a:rPr sz="2900" b="1" spc="-380" dirty="0">
                <a:solidFill>
                  <a:prstClr val="black"/>
                </a:solidFill>
                <a:latin typeface="Georgia"/>
                <a:cs typeface="Georgia"/>
              </a:rPr>
              <a:t> </a:t>
            </a:r>
            <a:r>
              <a:rPr sz="2900" b="1" spc="-475" dirty="0">
                <a:solidFill>
                  <a:prstClr val="black"/>
                </a:solidFill>
                <a:latin typeface="Georgia"/>
                <a:cs typeface="Georgia"/>
              </a:rPr>
              <a:t>CONSERVATION)</a:t>
            </a:r>
            <a:endParaRPr sz="2900">
              <a:solidFill>
                <a:prstClr val="black"/>
              </a:solidFill>
              <a:latin typeface="Georgia"/>
              <a:cs typeface="Georgia"/>
            </a:endParaRPr>
          </a:p>
          <a:p>
            <a:pPr>
              <a:spcBef>
                <a:spcPts val="55"/>
              </a:spcBef>
              <a:buClr>
                <a:srgbClr val="DD8046"/>
              </a:buClr>
              <a:buFont typeface="Wingdings"/>
              <a:buChar char=""/>
            </a:pPr>
            <a:endParaRPr sz="4250">
              <a:solidFill>
                <a:prstClr val="black"/>
              </a:solidFill>
              <a:latin typeface="Georgia"/>
              <a:cs typeface="Georgia"/>
            </a:endParaRPr>
          </a:p>
          <a:p>
            <a:pPr marL="332740" indent="-320040">
              <a:buClr>
                <a:srgbClr val="DD8046"/>
              </a:buClr>
              <a:buSzPct val="60344"/>
              <a:buFont typeface="Wingdings"/>
              <a:buChar char=""/>
              <a:tabLst>
                <a:tab pos="332740" algn="l"/>
              </a:tabLst>
            </a:pPr>
            <a:r>
              <a:rPr sz="2900" b="1" spc="-484" dirty="0">
                <a:solidFill>
                  <a:prstClr val="black"/>
                </a:solidFill>
                <a:latin typeface="Georgia"/>
                <a:cs typeface="Georgia"/>
              </a:rPr>
              <a:t>SECOND  </a:t>
            </a:r>
            <a:r>
              <a:rPr sz="2900" b="1" spc="-525" dirty="0">
                <a:solidFill>
                  <a:prstClr val="black"/>
                </a:solidFill>
                <a:latin typeface="Georgia"/>
                <a:cs typeface="Georgia"/>
              </a:rPr>
              <a:t>LAW   </a:t>
            </a:r>
            <a:r>
              <a:rPr sz="2900" b="1" spc="-450" dirty="0">
                <a:solidFill>
                  <a:prstClr val="black"/>
                </a:solidFill>
                <a:latin typeface="Georgia"/>
                <a:cs typeface="Georgia"/>
              </a:rPr>
              <a:t>OF</a:t>
            </a:r>
            <a:r>
              <a:rPr sz="2900" b="1" spc="-250" dirty="0">
                <a:solidFill>
                  <a:prstClr val="black"/>
                </a:solidFill>
                <a:latin typeface="Georgia"/>
                <a:cs typeface="Georgia"/>
              </a:rPr>
              <a:t> </a:t>
            </a:r>
            <a:r>
              <a:rPr sz="2900" b="1" spc="-515" dirty="0">
                <a:solidFill>
                  <a:prstClr val="black"/>
                </a:solidFill>
                <a:latin typeface="Georgia"/>
                <a:cs typeface="Georgia"/>
              </a:rPr>
              <a:t>THERMODYNAMICS</a:t>
            </a:r>
            <a:endParaRPr sz="2900">
              <a:solidFill>
                <a:prstClr val="black"/>
              </a:solidFill>
              <a:latin typeface="Georgia"/>
              <a:cs typeface="Georgia"/>
            </a:endParaRPr>
          </a:p>
          <a:p>
            <a:pPr>
              <a:buClr>
                <a:srgbClr val="DD8046"/>
              </a:buClr>
              <a:buFont typeface="Wingdings"/>
              <a:buChar char=""/>
            </a:pPr>
            <a:endParaRPr sz="4300">
              <a:solidFill>
                <a:prstClr val="black"/>
              </a:solidFill>
              <a:latin typeface="Georgia"/>
              <a:cs typeface="Georgia"/>
            </a:endParaRPr>
          </a:p>
          <a:p>
            <a:pPr marL="332740" indent="-320040">
              <a:buClr>
                <a:srgbClr val="DD8046"/>
              </a:buClr>
              <a:buSzPct val="60344"/>
              <a:buFont typeface="Wingdings"/>
              <a:buChar char=""/>
              <a:tabLst>
                <a:tab pos="332740" algn="l"/>
              </a:tabLst>
            </a:pPr>
            <a:r>
              <a:rPr sz="2900" b="1" spc="-505" dirty="0">
                <a:solidFill>
                  <a:prstClr val="black"/>
                </a:solidFill>
                <a:latin typeface="Georgia"/>
                <a:cs typeface="Georgia"/>
              </a:rPr>
              <a:t>ZEROTH  </a:t>
            </a:r>
            <a:r>
              <a:rPr sz="2900" b="1" spc="-525" dirty="0">
                <a:solidFill>
                  <a:prstClr val="black"/>
                </a:solidFill>
                <a:latin typeface="Georgia"/>
                <a:cs typeface="Georgia"/>
              </a:rPr>
              <a:t>LAW   </a:t>
            </a:r>
            <a:r>
              <a:rPr sz="2900" b="1" spc="-450" dirty="0">
                <a:solidFill>
                  <a:prstClr val="black"/>
                </a:solidFill>
                <a:latin typeface="Georgia"/>
                <a:cs typeface="Georgia"/>
              </a:rPr>
              <a:t>OF</a:t>
            </a:r>
            <a:r>
              <a:rPr sz="2900" b="1" spc="-215" dirty="0">
                <a:solidFill>
                  <a:prstClr val="black"/>
                </a:solidFill>
                <a:latin typeface="Georgia"/>
                <a:cs typeface="Georgia"/>
              </a:rPr>
              <a:t> </a:t>
            </a:r>
            <a:r>
              <a:rPr sz="2900" b="1" spc="-515" dirty="0">
                <a:solidFill>
                  <a:prstClr val="black"/>
                </a:solidFill>
                <a:latin typeface="Georgia"/>
                <a:cs typeface="Georgia"/>
              </a:rPr>
              <a:t>THERMODYNAMICS</a:t>
            </a:r>
            <a:endParaRPr sz="2900">
              <a:solidFill>
                <a:prstClr val="black"/>
              </a:solidFill>
              <a:latin typeface="Georgia"/>
              <a:cs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F78B5C-F55A-4A96-B184-7F21C6CD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056012" cy="6927473"/>
          </a:xfrm>
          <a:prstGeom prst="rect">
            <a:avLst/>
          </a:prstGeom>
        </p:spPr>
      </p:pic>
    </p:spTree>
    <p:extLst>
      <p:ext uri="{BB962C8B-B14F-4D97-AF65-F5344CB8AC3E}">
        <p14:creationId xmlns:p14="http://schemas.microsoft.com/office/powerpoint/2010/main" val="3557539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26B8-C6F3-401F-B277-9536C265FB36}"/>
              </a:ext>
            </a:extLst>
          </p:cNvPr>
          <p:cNvSpPr>
            <a:spLocks noGrp="1"/>
          </p:cNvSpPr>
          <p:nvPr>
            <p:ph type="title"/>
          </p:nvPr>
        </p:nvSpPr>
        <p:spPr/>
        <p:txBody>
          <a:bodyPr/>
          <a:lstStyle/>
          <a:p>
            <a:r>
              <a:rPr lang="en-US" dirty="0"/>
              <a:t>Heat Engine, Heat Pump &amp; Refrigerator:</a:t>
            </a:r>
          </a:p>
        </p:txBody>
      </p:sp>
      <p:pic>
        <p:nvPicPr>
          <p:cNvPr id="5" name="Content Placeholder 4">
            <a:extLst>
              <a:ext uri="{FF2B5EF4-FFF2-40B4-BE49-F238E27FC236}">
                <a16:creationId xmlns:a16="http://schemas.microsoft.com/office/drawing/2014/main" id="{A7C90695-5B3B-4A28-9F79-E055038CC4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4318" y="1620439"/>
            <a:ext cx="9307977" cy="5237561"/>
          </a:xfrm>
        </p:spPr>
      </p:pic>
    </p:spTree>
    <p:extLst>
      <p:ext uri="{BB962C8B-B14F-4D97-AF65-F5344CB8AC3E}">
        <p14:creationId xmlns:p14="http://schemas.microsoft.com/office/powerpoint/2010/main" val="2949737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46DB6-A9B7-4364-9379-41AB2C3CC205}"/>
              </a:ext>
            </a:extLst>
          </p:cNvPr>
          <p:cNvSpPr>
            <a:spLocks noGrp="1"/>
          </p:cNvSpPr>
          <p:nvPr>
            <p:ph type="title"/>
          </p:nvPr>
        </p:nvSpPr>
        <p:spPr/>
        <p:txBody>
          <a:bodyPr/>
          <a:lstStyle/>
          <a:p>
            <a:r>
              <a:rPr lang="en-US" dirty="0"/>
              <a:t>Comparison:</a:t>
            </a:r>
          </a:p>
        </p:txBody>
      </p:sp>
      <p:pic>
        <p:nvPicPr>
          <p:cNvPr id="5" name="Content Placeholder 4">
            <a:extLst>
              <a:ext uri="{FF2B5EF4-FFF2-40B4-BE49-F238E27FC236}">
                <a16:creationId xmlns:a16="http://schemas.microsoft.com/office/drawing/2014/main" id="{76233C8A-2CFE-4B5D-8B32-D0ABCD285E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58766"/>
            <a:ext cx="10880188" cy="5471004"/>
          </a:xfrm>
        </p:spPr>
      </p:pic>
    </p:spTree>
    <p:extLst>
      <p:ext uri="{BB962C8B-B14F-4D97-AF65-F5344CB8AC3E}">
        <p14:creationId xmlns:p14="http://schemas.microsoft.com/office/powerpoint/2010/main" val="833379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D5DB-0C94-4A35-9A25-164581A183F0}"/>
              </a:ext>
            </a:extLst>
          </p:cNvPr>
          <p:cNvSpPr>
            <a:spLocks noGrp="1"/>
          </p:cNvSpPr>
          <p:nvPr>
            <p:ph type="title"/>
          </p:nvPr>
        </p:nvSpPr>
        <p:spPr/>
        <p:txBody>
          <a:bodyPr/>
          <a:lstStyle/>
          <a:p>
            <a:r>
              <a:rPr lang="en-US" dirty="0"/>
              <a:t>A Quick Review:</a:t>
            </a:r>
          </a:p>
        </p:txBody>
      </p:sp>
      <p:sp>
        <p:nvSpPr>
          <p:cNvPr id="3" name="Content Placeholder 2">
            <a:extLst>
              <a:ext uri="{FF2B5EF4-FFF2-40B4-BE49-F238E27FC236}">
                <a16:creationId xmlns:a16="http://schemas.microsoft.com/office/drawing/2014/main" id="{8FE1F843-6C8C-411B-8335-E78CD1784F6E}"/>
              </a:ext>
            </a:extLst>
          </p:cNvPr>
          <p:cNvSpPr>
            <a:spLocks noGrp="1"/>
          </p:cNvSpPr>
          <p:nvPr>
            <p:ph idx="1"/>
          </p:nvPr>
        </p:nvSpPr>
        <p:spPr/>
        <p:txBody>
          <a:bodyPr/>
          <a:lstStyle/>
          <a:p>
            <a:endParaRPr lang="en-US" dirty="0"/>
          </a:p>
        </p:txBody>
      </p:sp>
      <p:sp>
        <p:nvSpPr>
          <p:cNvPr id="4" name="object 2">
            <a:extLst>
              <a:ext uri="{FF2B5EF4-FFF2-40B4-BE49-F238E27FC236}">
                <a16:creationId xmlns:a16="http://schemas.microsoft.com/office/drawing/2014/main" id="{042A582B-BB08-4E6E-A006-8078E29C0769}"/>
              </a:ext>
            </a:extLst>
          </p:cNvPr>
          <p:cNvSpPr/>
          <p:nvPr/>
        </p:nvSpPr>
        <p:spPr>
          <a:xfrm>
            <a:off x="838200" y="1843137"/>
            <a:ext cx="9144000" cy="533400"/>
          </a:xfrm>
          <a:custGeom>
            <a:avLst/>
            <a:gdLst/>
            <a:ahLst/>
            <a:cxnLst/>
            <a:rect l="l" t="t" r="r" b="b"/>
            <a:pathLst>
              <a:path w="9144000" h="533400">
                <a:moveTo>
                  <a:pt x="0" y="533400"/>
                </a:moveTo>
                <a:lnTo>
                  <a:pt x="9144000" y="533400"/>
                </a:lnTo>
                <a:lnTo>
                  <a:pt x="9144000" y="0"/>
                </a:lnTo>
                <a:lnTo>
                  <a:pt x="0" y="0"/>
                </a:lnTo>
                <a:lnTo>
                  <a:pt x="0" y="533400"/>
                </a:lnTo>
                <a:close/>
              </a:path>
            </a:pathLst>
          </a:custGeom>
          <a:solidFill>
            <a:srgbClr val="C0504D"/>
          </a:solidFill>
        </p:spPr>
        <p:txBody>
          <a:bodyPr wrap="square" lIns="0" tIns="0" rIns="0" bIns="0" rtlCol="0"/>
          <a:lstStyle/>
          <a:p>
            <a:endParaRPr/>
          </a:p>
        </p:txBody>
      </p:sp>
      <p:sp>
        <p:nvSpPr>
          <p:cNvPr id="5" name="object 3">
            <a:extLst>
              <a:ext uri="{FF2B5EF4-FFF2-40B4-BE49-F238E27FC236}">
                <a16:creationId xmlns:a16="http://schemas.microsoft.com/office/drawing/2014/main" id="{580F5F5E-BDB4-4634-BF47-19C97EB0BBA6}"/>
              </a:ext>
            </a:extLst>
          </p:cNvPr>
          <p:cNvSpPr txBox="1"/>
          <p:nvPr/>
        </p:nvSpPr>
        <p:spPr>
          <a:xfrm>
            <a:off x="2050694" y="1883523"/>
            <a:ext cx="4559300" cy="546100"/>
          </a:xfrm>
          <a:prstGeom prst="rect">
            <a:avLst/>
          </a:prstGeom>
        </p:spPr>
        <p:txBody>
          <a:bodyPr vert="horz" wrap="square" lIns="0" tIns="0" rIns="0" bIns="0" rtlCol="0">
            <a:spAutoFit/>
          </a:bodyPr>
          <a:lstStyle/>
          <a:p>
            <a:pPr>
              <a:lnSpc>
                <a:spcPts val="4079"/>
              </a:lnSpc>
            </a:pPr>
            <a:r>
              <a:rPr sz="4300" spc="-405" dirty="0">
                <a:latin typeface="Arial"/>
                <a:cs typeface="Arial"/>
              </a:rPr>
              <a:t>BME </a:t>
            </a:r>
            <a:r>
              <a:rPr sz="4300" spc="-100" dirty="0">
                <a:latin typeface="Arial"/>
                <a:cs typeface="Arial"/>
              </a:rPr>
              <a:t>lecture </a:t>
            </a:r>
            <a:r>
              <a:rPr sz="4300" spc="-65" dirty="0">
                <a:latin typeface="Arial"/>
                <a:cs typeface="Arial"/>
              </a:rPr>
              <a:t>final</a:t>
            </a:r>
            <a:r>
              <a:rPr sz="4300" spc="-225" dirty="0">
                <a:latin typeface="Arial"/>
                <a:cs typeface="Arial"/>
              </a:rPr>
              <a:t> </a:t>
            </a:r>
            <a:r>
              <a:rPr sz="4300" dirty="0">
                <a:latin typeface="Arial"/>
                <a:cs typeface="Arial"/>
              </a:rPr>
              <a:t>ter</a:t>
            </a:r>
            <a:endParaRPr sz="4300">
              <a:latin typeface="Arial"/>
              <a:cs typeface="Arial"/>
            </a:endParaRPr>
          </a:p>
        </p:txBody>
      </p:sp>
      <p:sp>
        <p:nvSpPr>
          <p:cNvPr id="6" name="object 4">
            <a:extLst>
              <a:ext uri="{FF2B5EF4-FFF2-40B4-BE49-F238E27FC236}">
                <a16:creationId xmlns:a16="http://schemas.microsoft.com/office/drawing/2014/main" id="{4458341B-ECFB-4AE7-9862-5E5089749AB5}"/>
              </a:ext>
            </a:extLst>
          </p:cNvPr>
          <p:cNvSpPr txBox="1"/>
          <p:nvPr/>
        </p:nvSpPr>
        <p:spPr>
          <a:xfrm>
            <a:off x="6609412" y="1883523"/>
            <a:ext cx="2161540" cy="546100"/>
          </a:xfrm>
          <a:prstGeom prst="rect">
            <a:avLst/>
          </a:prstGeom>
        </p:spPr>
        <p:txBody>
          <a:bodyPr vert="horz" wrap="square" lIns="0" tIns="0" rIns="0" bIns="0" rtlCol="0">
            <a:spAutoFit/>
          </a:bodyPr>
          <a:lstStyle/>
          <a:p>
            <a:pPr>
              <a:lnSpc>
                <a:spcPts val="4079"/>
              </a:lnSpc>
            </a:pPr>
            <a:r>
              <a:rPr sz="4300" spc="-155" dirty="0">
                <a:latin typeface="Arial"/>
                <a:cs typeface="Arial"/>
              </a:rPr>
              <a:t>m</a:t>
            </a:r>
            <a:r>
              <a:rPr sz="4300" spc="-295" dirty="0">
                <a:latin typeface="Arial"/>
                <a:cs typeface="Arial"/>
              </a:rPr>
              <a:t> </a:t>
            </a:r>
            <a:r>
              <a:rPr sz="4300" spc="-175" dirty="0">
                <a:latin typeface="Arial"/>
                <a:cs typeface="Arial"/>
              </a:rPr>
              <a:t>week:1</a:t>
            </a:r>
            <a:endParaRPr sz="4300">
              <a:latin typeface="Arial"/>
              <a:cs typeface="Arial"/>
            </a:endParaRPr>
          </a:p>
        </p:txBody>
      </p:sp>
      <p:sp>
        <p:nvSpPr>
          <p:cNvPr id="7" name="object 6">
            <a:extLst>
              <a:ext uri="{FF2B5EF4-FFF2-40B4-BE49-F238E27FC236}">
                <a16:creationId xmlns:a16="http://schemas.microsoft.com/office/drawing/2014/main" id="{6D8771E0-911A-4302-8439-DC8B3522056E}"/>
              </a:ext>
            </a:extLst>
          </p:cNvPr>
          <p:cNvSpPr/>
          <p:nvPr/>
        </p:nvSpPr>
        <p:spPr>
          <a:xfrm>
            <a:off x="838201" y="1843138"/>
            <a:ext cx="5929343" cy="4357751"/>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950F11BE-E48E-4F79-8529-6AE951F18A93}"/>
              </a:ext>
            </a:extLst>
          </p:cNvPr>
          <p:cNvSpPr/>
          <p:nvPr/>
        </p:nvSpPr>
        <p:spPr>
          <a:xfrm>
            <a:off x="6580759" y="1843138"/>
            <a:ext cx="3401440" cy="1357249"/>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FC17EF47-034C-4AA4-A405-0EA7D8FEFB0B}"/>
              </a:ext>
            </a:extLst>
          </p:cNvPr>
          <p:cNvSpPr/>
          <p:nvPr/>
        </p:nvSpPr>
        <p:spPr>
          <a:xfrm>
            <a:off x="6624702" y="3200386"/>
            <a:ext cx="3357499" cy="307187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98231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86D4D-102A-42F6-B4CF-52778BD2CD05}"/>
              </a:ext>
            </a:extLst>
          </p:cNvPr>
          <p:cNvSpPr>
            <a:spLocks noGrp="1"/>
          </p:cNvSpPr>
          <p:nvPr>
            <p:ph type="title"/>
          </p:nvPr>
        </p:nvSpPr>
        <p:spPr/>
        <p:txBody>
          <a:bodyPr/>
          <a:lstStyle/>
          <a:p>
            <a:r>
              <a:rPr lang="en-US" dirty="0"/>
              <a:t>Rudolf Clausius</a:t>
            </a:r>
          </a:p>
        </p:txBody>
      </p:sp>
      <p:sp>
        <p:nvSpPr>
          <p:cNvPr id="3" name="Content Placeholder 2">
            <a:extLst>
              <a:ext uri="{FF2B5EF4-FFF2-40B4-BE49-F238E27FC236}">
                <a16:creationId xmlns:a16="http://schemas.microsoft.com/office/drawing/2014/main" id="{CA84191A-7F83-4B11-BEA6-B600836952A1}"/>
              </a:ext>
            </a:extLst>
          </p:cNvPr>
          <p:cNvSpPr>
            <a:spLocks noGrp="1"/>
          </p:cNvSpPr>
          <p:nvPr>
            <p:ph idx="1"/>
          </p:nvPr>
        </p:nvSpPr>
        <p:spPr>
          <a:xfrm>
            <a:off x="838200" y="1825625"/>
            <a:ext cx="5478194" cy="4351338"/>
          </a:xfrm>
        </p:spPr>
        <p:txBody>
          <a:bodyPr>
            <a:normAutofit fontScale="85000" lnSpcReduction="20000"/>
          </a:bodyPr>
          <a:lstStyle/>
          <a:p>
            <a:pPr algn="just"/>
            <a:r>
              <a:rPr lang="en-US" b="1" dirty="0"/>
              <a:t>Name: Rudolf Julius Emanuel Clausius </a:t>
            </a:r>
            <a:r>
              <a:rPr lang="en-US" dirty="0"/>
              <a:t>(2 January 1822 – 24 August 1888) was a German physicist and mathematician and is considered one of the central founders of science of thermodynamics. By his restatement of </a:t>
            </a:r>
            <a:r>
              <a:rPr lang="en-US" dirty="0" err="1"/>
              <a:t>Sadi</a:t>
            </a:r>
            <a:r>
              <a:rPr lang="en-US" dirty="0"/>
              <a:t> Carnot's principle known as the Carnot cycle, he gave the theory of heat a truer and sounder basis. His most important paper, "On the Moving Force of Heat", published in 1850, first stated the basic ideas of the 2nd law of thermodynamics. In 1865 he introduced the concept of entropy. In 1870 he introduced the virial theorem which applied to heat.</a:t>
            </a:r>
          </a:p>
        </p:txBody>
      </p:sp>
      <p:pic>
        <p:nvPicPr>
          <p:cNvPr id="6" name="Picture 5">
            <a:extLst>
              <a:ext uri="{FF2B5EF4-FFF2-40B4-BE49-F238E27FC236}">
                <a16:creationId xmlns:a16="http://schemas.microsoft.com/office/drawing/2014/main" id="{33BC3B98-C55F-4CFB-B35F-1533CB7C9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881" y="1154322"/>
            <a:ext cx="3837647" cy="4549356"/>
          </a:xfrm>
          <a:prstGeom prst="rect">
            <a:avLst/>
          </a:prstGeom>
        </p:spPr>
      </p:pic>
    </p:spTree>
    <p:extLst>
      <p:ext uri="{BB962C8B-B14F-4D97-AF65-F5344CB8AC3E}">
        <p14:creationId xmlns:p14="http://schemas.microsoft.com/office/powerpoint/2010/main" val="819232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45E8-C740-46EB-9E5C-153052544415}"/>
              </a:ext>
            </a:extLst>
          </p:cNvPr>
          <p:cNvSpPr>
            <a:spLocks noGrp="1"/>
          </p:cNvSpPr>
          <p:nvPr>
            <p:ph type="title"/>
          </p:nvPr>
        </p:nvSpPr>
        <p:spPr/>
        <p:txBody>
          <a:bodyPr/>
          <a:lstStyle/>
          <a:p>
            <a:r>
              <a:rPr lang="en-US" dirty="0"/>
              <a:t>William Thomson, 1st Baron Kelvin</a:t>
            </a:r>
          </a:p>
        </p:txBody>
      </p:sp>
      <p:sp>
        <p:nvSpPr>
          <p:cNvPr id="3" name="Content Placeholder 2">
            <a:extLst>
              <a:ext uri="{FF2B5EF4-FFF2-40B4-BE49-F238E27FC236}">
                <a16:creationId xmlns:a16="http://schemas.microsoft.com/office/drawing/2014/main" id="{8E78A369-223F-487E-A9B0-F3815B3101B1}"/>
              </a:ext>
            </a:extLst>
          </p:cNvPr>
          <p:cNvSpPr>
            <a:spLocks noGrp="1"/>
          </p:cNvSpPr>
          <p:nvPr>
            <p:ph idx="1"/>
          </p:nvPr>
        </p:nvSpPr>
        <p:spPr>
          <a:xfrm>
            <a:off x="838200" y="1825625"/>
            <a:ext cx="5632938" cy="4351338"/>
          </a:xfrm>
        </p:spPr>
        <p:txBody>
          <a:bodyPr>
            <a:normAutofit fontScale="92500" lnSpcReduction="10000"/>
          </a:bodyPr>
          <a:lstStyle/>
          <a:p>
            <a:pPr algn="just"/>
            <a:r>
              <a:rPr lang="en-US" dirty="0"/>
              <a:t>Sir William Thomson, 1st Baron Kelvin, (26 June 1824 – 17 December 1907) was an Irish-Scottish (of Ulster Scots heritage) mathematical physicist and engineer who was born in Belfast in 1824. At the University of Glasgow he did important work in mathematical analysis of electricity and formulation of 1st &amp; 2nd laws of thermodynamics and did much to unify the emerging discipline of physics in its modern form.</a:t>
            </a:r>
          </a:p>
        </p:txBody>
      </p:sp>
      <p:pic>
        <p:nvPicPr>
          <p:cNvPr id="5" name="Picture 4">
            <a:extLst>
              <a:ext uri="{FF2B5EF4-FFF2-40B4-BE49-F238E27FC236}">
                <a16:creationId xmlns:a16="http://schemas.microsoft.com/office/drawing/2014/main" id="{E0FD2945-0794-4D84-90E9-F890DD281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591" y="1455042"/>
            <a:ext cx="4066209" cy="5092504"/>
          </a:xfrm>
          <a:prstGeom prst="rect">
            <a:avLst/>
          </a:prstGeom>
        </p:spPr>
      </p:pic>
    </p:spTree>
    <p:extLst>
      <p:ext uri="{BB962C8B-B14F-4D97-AF65-F5344CB8AC3E}">
        <p14:creationId xmlns:p14="http://schemas.microsoft.com/office/powerpoint/2010/main" val="2862105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05F2-96FF-44E1-A744-70DAFBB31DFE}"/>
              </a:ext>
            </a:extLst>
          </p:cNvPr>
          <p:cNvSpPr>
            <a:spLocks noGrp="1"/>
          </p:cNvSpPr>
          <p:nvPr>
            <p:ph type="title"/>
          </p:nvPr>
        </p:nvSpPr>
        <p:spPr/>
        <p:txBody>
          <a:bodyPr/>
          <a:lstStyle/>
          <a:p>
            <a:r>
              <a:rPr lang="en-US" dirty="0"/>
              <a:t>Max Planck</a:t>
            </a:r>
          </a:p>
        </p:txBody>
      </p:sp>
      <p:sp>
        <p:nvSpPr>
          <p:cNvPr id="3" name="Content Placeholder 2">
            <a:extLst>
              <a:ext uri="{FF2B5EF4-FFF2-40B4-BE49-F238E27FC236}">
                <a16:creationId xmlns:a16="http://schemas.microsoft.com/office/drawing/2014/main" id="{20525C02-0604-44DB-A970-595C03EDA238}"/>
              </a:ext>
            </a:extLst>
          </p:cNvPr>
          <p:cNvSpPr>
            <a:spLocks noGrp="1"/>
          </p:cNvSpPr>
          <p:nvPr>
            <p:ph idx="1"/>
          </p:nvPr>
        </p:nvSpPr>
        <p:spPr>
          <a:xfrm>
            <a:off x="838200" y="1825625"/>
            <a:ext cx="5257800" cy="4351338"/>
          </a:xfrm>
        </p:spPr>
        <p:txBody>
          <a:bodyPr>
            <a:normAutofit/>
          </a:bodyPr>
          <a:lstStyle/>
          <a:p>
            <a:pPr algn="just"/>
            <a:r>
              <a:rPr lang="en-US" b="1" dirty="0"/>
              <a:t>Max Karl Ernst Ludwig Planck </a:t>
            </a:r>
            <a:r>
              <a:rPr lang="en-US" dirty="0"/>
              <a:t>(23 April 1858 – 4 October 1947) was a German theoretical physicist whose discovery of energy quanta won him the Nobel Prize in Physics in 1918.</a:t>
            </a:r>
          </a:p>
          <a:p>
            <a:endParaRPr lang="en-US" dirty="0"/>
          </a:p>
          <a:p>
            <a:pPr algn="just"/>
            <a:r>
              <a:rPr lang="en-US" dirty="0"/>
              <a:t>Mostly famous for discovering Albert Einstein and formulating: E = h (f), h = Planck’s constant.</a:t>
            </a:r>
          </a:p>
        </p:txBody>
      </p:sp>
      <p:pic>
        <p:nvPicPr>
          <p:cNvPr id="6" name="Picture 5">
            <a:extLst>
              <a:ext uri="{FF2B5EF4-FFF2-40B4-BE49-F238E27FC236}">
                <a16:creationId xmlns:a16="http://schemas.microsoft.com/office/drawing/2014/main" id="{0E66C07C-2AF4-4B0A-B71C-EB04739EB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139" y="584444"/>
            <a:ext cx="4757661" cy="5908431"/>
          </a:xfrm>
          <a:prstGeom prst="rect">
            <a:avLst/>
          </a:prstGeom>
        </p:spPr>
      </p:pic>
    </p:spTree>
    <p:extLst>
      <p:ext uri="{BB962C8B-B14F-4D97-AF65-F5344CB8AC3E}">
        <p14:creationId xmlns:p14="http://schemas.microsoft.com/office/powerpoint/2010/main" val="999112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FFB75-CA16-4916-8963-6C01597FB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9237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7891BC-20E9-4CD1-BE42-4C9CB398A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1312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C1140-BAFB-47CB-93E7-37A88F5F25DD}"/>
              </a:ext>
            </a:extLst>
          </p:cNvPr>
          <p:cNvSpPr>
            <a:spLocks noGrp="1"/>
          </p:cNvSpPr>
          <p:nvPr>
            <p:ph type="title"/>
          </p:nvPr>
        </p:nvSpPr>
        <p:spPr/>
        <p:txBody>
          <a:bodyPr/>
          <a:lstStyle/>
          <a:p>
            <a:r>
              <a:rPr lang="en-US" dirty="0"/>
              <a:t>Comparison:</a:t>
            </a:r>
          </a:p>
        </p:txBody>
      </p:sp>
      <p:pic>
        <p:nvPicPr>
          <p:cNvPr id="5" name="Content Placeholder 4">
            <a:extLst>
              <a:ext uri="{FF2B5EF4-FFF2-40B4-BE49-F238E27FC236}">
                <a16:creationId xmlns:a16="http://schemas.microsoft.com/office/drawing/2014/main" id="{D3EDAF98-9D97-429B-BC35-853A19258D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90688"/>
            <a:ext cx="3508717" cy="4984346"/>
          </a:xfrm>
        </p:spPr>
      </p:pic>
      <p:pic>
        <p:nvPicPr>
          <p:cNvPr id="7" name="Picture 6">
            <a:extLst>
              <a:ext uri="{FF2B5EF4-FFF2-40B4-BE49-F238E27FC236}">
                <a16:creationId xmlns:a16="http://schemas.microsoft.com/office/drawing/2014/main" id="{3B0E4E6C-D4D8-43BC-BEDC-5CA3B1ADC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915" y="1690688"/>
            <a:ext cx="3898205" cy="4984346"/>
          </a:xfrm>
          <a:prstGeom prst="rect">
            <a:avLst/>
          </a:prstGeom>
        </p:spPr>
      </p:pic>
      <p:pic>
        <p:nvPicPr>
          <p:cNvPr id="9" name="Picture 8">
            <a:extLst>
              <a:ext uri="{FF2B5EF4-FFF2-40B4-BE49-F238E27FC236}">
                <a16:creationId xmlns:a16="http://schemas.microsoft.com/office/drawing/2014/main" id="{5E0346C5-A233-4048-A2FE-6C3F25642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120" y="1690688"/>
            <a:ext cx="3108680" cy="5038714"/>
          </a:xfrm>
          <a:prstGeom prst="rect">
            <a:avLst/>
          </a:prstGeom>
        </p:spPr>
      </p:pic>
    </p:spTree>
    <p:extLst>
      <p:ext uri="{BB962C8B-B14F-4D97-AF65-F5344CB8AC3E}">
        <p14:creationId xmlns:p14="http://schemas.microsoft.com/office/powerpoint/2010/main" val="1724120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683D-D805-4CCF-8382-76A325108522}"/>
              </a:ext>
            </a:extLst>
          </p:cNvPr>
          <p:cNvSpPr>
            <a:spLocks noGrp="1"/>
          </p:cNvSpPr>
          <p:nvPr>
            <p:ph type="title"/>
          </p:nvPr>
        </p:nvSpPr>
        <p:spPr/>
        <p:txBody>
          <a:bodyPr/>
          <a:lstStyle/>
          <a:p>
            <a:r>
              <a:rPr lang="en-US" dirty="0"/>
              <a:t>Kelvin Planck Statement:</a:t>
            </a:r>
          </a:p>
        </p:txBody>
      </p:sp>
      <p:sp>
        <p:nvSpPr>
          <p:cNvPr id="3" name="Content Placeholder 2">
            <a:extLst>
              <a:ext uri="{FF2B5EF4-FFF2-40B4-BE49-F238E27FC236}">
                <a16:creationId xmlns:a16="http://schemas.microsoft.com/office/drawing/2014/main" id="{FDD43929-FF25-4BEC-B674-C19CBADF38BB}"/>
              </a:ext>
            </a:extLst>
          </p:cNvPr>
          <p:cNvSpPr>
            <a:spLocks noGrp="1"/>
          </p:cNvSpPr>
          <p:nvPr>
            <p:ph idx="1"/>
          </p:nvPr>
        </p:nvSpPr>
        <p:spPr>
          <a:xfrm>
            <a:off x="838200" y="1825625"/>
            <a:ext cx="5257800" cy="4351338"/>
          </a:xfrm>
        </p:spPr>
        <p:txBody>
          <a:bodyPr>
            <a:normAutofit fontScale="92500" lnSpcReduction="10000"/>
          </a:bodyPr>
          <a:lstStyle/>
          <a:p>
            <a:pPr marL="0" indent="0" algn="just">
              <a:buNone/>
            </a:pPr>
            <a:r>
              <a:rPr lang="en-US" dirty="0"/>
              <a:t>The Kelvin–Planck statement (or the Heat Engine Statement) of the second law of thermodynamics states that it is impossible to devise a cyclically operating heat engine, the effect of which is to absorb energy in the form of heat from a single thermal reservoir and to deliver an equivalent amount of work. This implies that it is impossible to build a heat engine that has 100% thermal efficiency.</a:t>
            </a:r>
          </a:p>
        </p:txBody>
      </p:sp>
      <p:pic>
        <p:nvPicPr>
          <p:cNvPr id="5" name="Picture 4">
            <a:extLst>
              <a:ext uri="{FF2B5EF4-FFF2-40B4-BE49-F238E27FC236}">
                <a16:creationId xmlns:a16="http://schemas.microsoft.com/office/drawing/2014/main" id="{02CB840D-3D3B-402E-AFA4-C485B45D2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38166"/>
            <a:ext cx="6017922" cy="3829587"/>
          </a:xfrm>
          <a:prstGeom prst="rect">
            <a:avLst/>
          </a:prstGeom>
        </p:spPr>
      </p:pic>
    </p:spTree>
    <p:extLst>
      <p:ext uri="{BB962C8B-B14F-4D97-AF65-F5344CB8AC3E}">
        <p14:creationId xmlns:p14="http://schemas.microsoft.com/office/powerpoint/2010/main" val="688833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54A567-286A-4530-9754-E7D2B2C662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410" y="393957"/>
            <a:ext cx="11452817" cy="5964641"/>
          </a:xfrm>
        </p:spPr>
      </p:pic>
    </p:spTree>
    <p:extLst>
      <p:ext uri="{BB962C8B-B14F-4D97-AF65-F5344CB8AC3E}">
        <p14:creationId xmlns:p14="http://schemas.microsoft.com/office/powerpoint/2010/main" val="1136359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413072-1E5C-4C17-BDDE-5D4290771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95110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389D2-BD10-4370-8780-AEC848429CE7}"/>
              </a:ext>
            </a:extLst>
          </p:cNvPr>
          <p:cNvSpPr>
            <a:spLocks noGrp="1"/>
          </p:cNvSpPr>
          <p:nvPr>
            <p:ph type="title"/>
          </p:nvPr>
        </p:nvSpPr>
        <p:spPr/>
        <p:txBody>
          <a:bodyPr/>
          <a:lstStyle/>
          <a:p>
            <a:r>
              <a:rPr lang="en-US" dirty="0"/>
              <a:t>Clausius Statement:</a:t>
            </a:r>
          </a:p>
        </p:txBody>
      </p:sp>
      <p:sp>
        <p:nvSpPr>
          <p:cNvPr id="3" name="Content Placeholder 2">
            <a:extLst>
              <a:ext uri="{FF2B5EF4-FFF2-40B4-BE49-F238E27FC236}">
                <a16:creationId xmlns:a16="http://schemas.microsoft.com/office/drawing/2014/main" id="{DCFB973A-DEFB-4F3C-8756-89826BB920A9}"/>
              </a:ext>
            </a:extLst>
          </p:cNvPr>
          <p:cNvSpPr>
            <a:spLocks noGrp="1"/>
          </p:cNvSpPr>
          <p:nvPr>
            <p:ph idx="1"/>
          </p:nvPr>
        </p:nvSpPr>
        <p:spPr/>
        <p:txBody>
          <a:bodyPr/>
          <a:lstStyle/>
          <a:p>
            <a:r>
              <a:rPr lang="en-US" dirty="0"/>
              <a:t>It is impossible for heat to move by itself from a lower temperature reservoir to a higher temperature reservoir. That is, heat transfer can only occur spontaneously in the direction of temperature decrease. For example, we cannot construct a refrigerator that operates without any work input.</a:t>
            </a:r>
          </a:p>
        </p:txBody>
      </p:sp>
      <p:pic>
        <p:nvPicPr>
          <p:cNvPr id="5" name="Picture 4">
            <a:extLst>
              <a:ext uri="{FF2B5EF4-FFF2-40B4-BE49-F238E27FC236}">
                <a16:creationId xmlns:a16="http://schemas.microsoft.com/office/drawing/2014/main" id="{D62AA02F-0776-45AC-B1C5-B164471F2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887" y="3429000"/>
            <a:ext cx="5806221" cy="3345592"/>
          </a:xfrm>
          <a:prstGeom prst="rect">
            <a:avLst/>
          </a:prstGeom>
        </p:spPr>
      </p:pic>
    </p:spTree>
    <p:extLst>
      <p:ext uri="{BB962C8B-B14F-4D97-AF65-F5344CB8AC3E}">
        <p14:creationId xmlns:p14="http://schemas.microsoft.com/office/powerpoint/2010/main" val="4112295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5388" y="360629"/>
            <a:ext cx="5808345" cy="697230"/>
          </a:xfrm>
          <a:prstGeom prst="rect">
            <a:avLst/>
          </a:prstGeom>
        </p:spPr>
        <p:txBody>
          <a:bodyPr vert="horz" wrap="square" lIns="0" tIns="13335" rIns="0" bIns="0" rtlCol="0">
            <a:spAutoFit/>
          </a:bodyPr>
          <a:lstStyle/>
          <a:p>
            <a:pPr marL="12700">
              <a:spcBef>
                <a:spcPts val="105"/>
              </a:spcBef>
            </a:pPr>
            <a:r>
              <a:rPr sz="4400" dirty="0">
                <a:solidFill>
                  <a:srgbClr val="DD8046"/>
                </a:solidFill>
                <a:latin typeface="Arial"/>
                <a:cs typeface="Arial"/>
              </a:rPr>
              <a:t>THERMODYNAMICES</a:t>
            </a:r>
            <a:endParaRPr sz="4400">
              <a:latin typeface="Arial"/>
              <a:cs typeface="Arial"/>
            </a:endParaRPr>
          </a:p>
        </p:txBody>
      </p:sp>
      <p:sp>
        <p:nvSpPr>
          <p:cNvPr id="3" name="object 3"/>
          <p:cNvSpPr txBox="1"/>
          <p:nvPr/>
        </p:nvSpPr>
        <p:spPr>
          <a:xfrm>
            <a:off x="2215387" y="1430889"/>
            <a:ext cx="7917180" cy="5142865"/>
          </a:xfrm>
          <a:prstGeom prst="rect">
            <a:avLst/>
          </a:prstGeom>
        </p:spPr>
        <p:txBody>
          <a:bodyPr vert="horz" wrap="square" lIns="0" tIns="195580" rIns="0" bIns="0" rtlCol="0">
            <a:spAutoFit/>
          </a:bodyPr>
          <a:lstStyle/>
          <a:p>
            <a:pPr marL="12700">
              <a:spcBef>
                <a:spcPts val="1540"/>
              </a:spcBef>
              <a:tabLst>
                <a:tab pos="1631314" algn="l"/>
              </a:tabLst>
            </a:pPr>
            <a:r>
              <a:rPr sz="2400" b="1" i="1" spc="-5" dirty="0">
                <a:solidFill>
                  <a:prstClr val="black"/>
                </a:solidFill>
                <a:latin typeface="Carlito"/>
                <a:cs typeface="Carlito"/>
              </a:rPr>
              <a:t>THERMO---	</a:t>
            </a:r>
            <a:r>
              <a:rPr sz="2400" b="1" i="1" dirty="0">
                <a:solidFill>
                  <a:prstClr val="black"/>
                </a:solidFill>
                <a:latin typeface="Carlito"/>
                <a:cs typeface="Carlito"/>
              </a:rPr>
              <a:t>Heat</a:t>
            </a:r>
            <a:r>
              <a:rPr sz="2400" b="1" i="1" spc="-25" dirty="0">
                <a:solidFill>
                  <a:prstClr val="black"/>
                </a:solidFill>
                <a:latin typeface="Carlito"/>
                <a:cs typeface="Carlito"/>
              </a:rPr>
              <a:t> </a:t>
            </a:r>
            <a:r>
              <a:rPr sz="2400" b="1" i="1" spc="-10" dirty="0">
                <a:solidFill>
                  <a:prstClr val="black"/>
                </a:solidFill>
                <a:latin typeface="Carlito"/>
                <a:cs typeface="Carlito"/>
              </a:rPr>
              <a:t>Released</a:t>
            </a:r>
            <a:endParaRPr sz="2400">
              <a:solidFill>
                <a:prstClr val="black"/>
              </a:solidFill>
              <a:latin typeface="Carlito"/>
              <a:cs typeface="Carlito"/>
            </a:endParaRPr>
          </a:p>
          <a:p>
            <a:pPr marL="12700">
              <a:spcBef>
                <a:spcPts val="1440"/>
              </a:spcBef>
            </a:pPr>
            <a:r>
              <a:rPr sz="2400" b="1" i="1" spc="-10" dirty="0">
                <a:solidFill>
                  <a:prstClr val="black"/>
                </a:solidFill>
                <a:latin typeface="Carlito"/>
                <a:cs typeface="Carlito"/>
              </a:rPr>
              <a:t>DYNAMICS </a:t>
            </a:r>
            <a:r>
              <a:rPr sz="2400" b="1" i="1" spc="-5" dirty="0">
                <a:solidFill>
                  <a:prstClr val="black"/>
                </a:solidFill>
                <a:latin typeface="Carlito"/>
                <a:cs typeface="Carlito"/>
              </a:rPr>
              <a:t>----- </a:t>
            </a:r>
            <a:r>
              <a:rPr sz="2400" b="1" i="1" spc="-10" dirty="0">
                <a:solidFill>
                  <a:prstClr val="black"/>
                </a:solidFill>
                <a:latin typeface="Carlito"/>
                <a:cs typeface="Carlito"/>
              </a:rPr>
              <a:t>Mechanical </a:t>
            </a:r>
            <a:r>
              <a:rPr sz="2400" b="1" i="1" spc="-5" dirty="0">
                <a:solidFill>
                  <a:prstClr val="black"/>
                </a:solidFill>
                <a:latin typeface="Carlito"/>
                <a:cs typeface="Carlito"/>
              </a:rPr>
              <a:t>Action </a:t>
            </a:r>
            <a:r>
              <a:rPr sz="2400" b="1" i="1" spc="-15" dirty="0">
                <a:solidFill>
                  <a:prstClr val="black"/>
                </a:solidFill>
                <a:latin typeface="Carlito"/>
                <a:cs typeface="Carlito"/>
              </a:rPr>
              <a:t>For </a:t>
            </a:r>
            <a:r>
              <a:rPr sz="2400" b="1" i="1" spc="-5" dirty="0">
                <a:solidFill>
                  <a:prstClr val="black"/>
                </a:solidFill>
                <a:latin typeface="Carlito"/>
                <a:cs typeface="Carlito"/>
              </a:rPr>
              <a:t>doing</a:t>
            </a:r>
            <a:r>
              <a:rPr sz="2400" b="1" i="1" spc="-25" dirty="0">
                <a:solidFill>
                  <a:prstClr val="black"/>
                </a:solidFill>
                <a:latin typeface="Carlito"/>
                <a:cs typeface="Carlito"/>
              </a:rPr>
              <a:t> </a:t>
            </a:r>
            <a:r>
              <a:rPr sz="2400" b="1" i="1" spc="-5" dirty="0">
                <a:solidFill>
                  <a:prstClr val="black"/>
                </a:solidFill>
                <a:latin typeface="Carlito"/>
                <a:cs typeface="Carlito"/>
              </a:rPr>
              <a:t>work</a:t>
            </a:r>
            <a:endParaRPr sz="2400">
              <a:solidFill>
                <a:prstClr val="black"/>
              </a:solidFill>
              <a:latin typeface="Carlito"/>
              <a:cs typeface="Carlito"/>
            </a:endParaRPr>
          </a:p>
          <a:p>
            <a:pPr marL="332740" marR="88265" indent="-320040">
              <a:spcBef>
                <a:spcPts val="1440"/>
              </a:spcBef>
              <a:buClr>
                <a:srgbClr val="DD8046"/>
              </a:buClr>
              <a:buSzPct val="60416"/>
              <a:buFont typeface="Wingdings"/>
              <a:buChar char=""/>
              <a:tabLst>
                <a:tab pos="332105" algn="l"/>
                <a:tab pos="332740" algn="l"/>
              </a:tabLst>
            </a:pPr>
            <a:r>
              <a:rPr sz="2400" b="1" i="1" spc="-5" dirty="0">
                <a:solidFill>
                  <a:prstClr val="black"/>
                </a:solidFill>
                <a:latin typeface="Carlito"/>
                <a:cs typeface="Carlito"/>
              </a:rPr>
              <a:t>The </a:t>
            </a:r>
            <a:r>
              <a:rPr sz="2400" b="1" i="1" spc="-10" dirty="0">
                <a:solidFill>
                  <a:prstClr val="black"/>
                </a:solidFill>
                <a:latin typeface="Carlito"/>
                <a:cs typeface="Carlito"/>
              </a:rPr>
              <a:t>study </a:t>
            </a:r>
            <a:r>
              <a:rPr sz="2400" b="1" i="1" spc="-5" dirty="0">
                <a:solidFill>
                  <a:prstClr val="black"/>
                </a:solidFill>
                <a:latin typeface="Carlito"/>
                <a:cs typeface="Carlito"/>
              </a:rPr>
              <a:t>of the </a:t>
            </a:r>
            <a:r>
              <a:rPr sz="2400" b="1" i="1" spc="-10" dirty="0">
                <a:solidFill>
                  <a:prstClr val="black"/>
                </a:solidFill>
                <a:latin typeface="Carlito"/>
                <a:cs typeface="Carlito"/>
              </a:rPr>
              <a:t>effects </a:t>
            </a:r>
            <a:r>
              <a:rPr sz="2400" b="1" i="1" spc="-5" dirty="0">
                <a:solidFill>
                  <a:prstClr val="black"/>
                </a:solidFill>
                <a:latin typeface="Carlito"/>
                <a:cs typeface="Carlito"/>
              </a:rPr>
              <a:t>of work, heat </a:t>
            </a:r>
            <a:r>
              <a:rPr sz="2400" b="1" i="1" spc="-35" dirty="0">
                <a:solidFill>
                  <a:prstClr val="black"/>
                </a:solidFill>
                <a:latin typeface="Carlito"/>
                <a:cs typeface="Carlito"/>
              </a:rPr>
              <a:t>flow, </a:t>
            </a:r>
            <a:r>
              <a:rPr sz="2400" b="1" i="1" dirty="0">
                <a:solidFill>
                  <a:prstClr val="black"/>
                </a:solidFill>
                <a:latin typeface="Carlito"/>
                <a:cs typeface="Carlito"/>
              </a:rPr>
              <a:t>and </a:t>
            </a:r>
            <a:r>
              <a:rPr sz="2400" b="1" i="1" spc="-5" dirty="0">
                <a:solidFill>
                  <a:prstClr val="black"/>
                </a:solidFill>
                <a:latin typeface="Carlito"/>
                <a:cs typeface="Carlito"/>
              </a:rPr>
              <a:t>energy on </a:t>
            </a:r>
            <a:r>
              <a:rPr sz="2400" b="1" i="1" dirty="0">
                <a:solidFill>
                  <a:prstClr val="black"/>
                </a:solidFill>
                <a:latin typeface="Carlito"/>
                <a:cs typeface="Carlito"/>
              </a:rPr>
              <a:t>a  </a:t>
            </a:r>
            <a:r>
              <a:rPr sz="2400" b="1" i="1" spc="-20" dirty="0">
                <a:solidFill>
                  <a:prstClr val="black"/>
                </a:solidFill>
                <a:latin typeface="Carlito"/>
                <a:cs typeface="Carlito"/>
              </a:rPr>
              <a:t>system</a:t>
            </a:r>
            <a:endParaRPr sz="2400">
              <a:solidFill>
                <a:prstClr val="black"/>
              </a:solidFill>
              <a:latin typeface="Carlito"/>
              <a:cs typeface="Carlito"/>
            </a:endParaRPr>
          </a:p>
          <a:p>
            <a:pPr marL="332740" indent="-320040">
              <a:spcBef>
                <a:spcPts val="1445"/>
              </a:spcBef>
              <a:buClr>
                <a:srgbClr val="DD8046"/>
              </a:buClr>
              <a:buSzPct val="60416"/>
              <a:buFont typeface="Wingdings"/>
              <a:buChar char=""/>
              <a:tabLst>
                <a:tab pos="332105" algn="l"/>
                <a:tab pos="332740" algn="l"/>
              </a:tabLst>
            </a:pPr>
            <a:r>
              <a:rPr sz="2400" b="1" i="1" spc="-10" dirty="0">
                <a:solidFill>
                  <a:prstClr val="black"/>
                </a:solidFill>
                <a:latin typeface="Carlito"/>
                <a:cs typeface="Carlito"/>
              </a:rPr>
              <a:t>Movement </a:t>
            </a:r>
            <a:r>
              <a:rPr sz="2400" b="1" i="1" spc="-5" dirty="0">
                <a:solidFill>
                  <a:prstClr val="black"/>
                </a:solidFill>
                <a:latin typeface="Carlito"/>
                <a:cs typeface="Carlito"/>
              </a:rPr>
              <a:t>of thermal</a:t>
            </a:r>
            <a:r>
              <a:rPr sz="2400" b="1" i="1" spc="-10" dirty="0">
                <a:solidFill>
                  <a:prstClr val="black"/>
                </a:solidFill>
                <a:latin typeface="Carlito"/>
                <a:cs typeface="Carlito"/>
              </a:rPr>
              <a:t> energy</a:t>
            </a:r>
            <a:endParaRPr sz="2400">
              <a:solidFill>
                <a:prstClr val="black"/>
              </a:solidFill>
              <a:latin typeface="Carlito"/>
              <a:cs typeface="Carlito"/>
            </a:endParaRPr>
          </a:p>
          <a:p>
            <a:pPr marL="332740" marR="567690" indent="-320040">
              <a:spcBef>
                <a:spcPts val="1440"/>
              </a:spcBef>
              <a:buClr>
                <a:srgbClr val="DD8046"/>
              </a:buClr>
              <a:buSzPct val="60416"/>
              <a:buFont typeface="Wingdings"/>
              <a:buChar char=""/>
              <a:tabLst>
                <a:tab pos="332105" algn="l"/>
                <a:tab pos="332740" algn="l"/>
              </a:tabLst>
            </a:pPr>
            <a:r>
              <a:rPr sz="2400" b="1" i="1" spc="-5" dirty="0">
                <a:solidFill>
                  <a:prstClr val="black"/>
                </a:solidFill>
                <a:latin typeface="Carlito"/>
                <a:cs typeface="Carlito"/>
              </a:rPr>
              <a:t>Engineers use thermodynamics </a:t>
            </a:r>
            <a:r>
              <a:rPr sz="2400" b="1" i="1" dirty="0">
                <a:solidFill>
                  <a:prstClr val="black"/>
                </a:solidFill>
                <a:latin typeface="Carlito"/>
                <a:cs typeface="Carlito"/>
              </a:rPr>
              <a:t>in </a:t>
            </a:r>
            <a:r>
              <a:rPr sz="2400" b="1" i="1" spc="-20" dirty="0">
                <a:solidFill>
                  <a:prstClr val="black"/>
                </a:solidFill>
                <a:latin typeface="Carlito"/>
                <a:cs typeface="Carlito"/>
              </a:rPr>
              <a:t>systems </a:t>
            </a:r>
            <a:r>
              <a:rPr sz="2400" b="1" i="1" spc="-5" dirty="0">
                <a:solidFill>
                  <a:prstClr val="black"/>
                </a:solidFill>
                <a:latin typeface="Carlito"/>
                <a:cs typeface="Carlito"/>
              </a:rPr>
              <a:t>ranging </a:t>
            </a:r>
            <a:r>
              <a:rPr sz="2400" b="1" i="1" spc="-10" dirty="0">
                <a:solidFill>
                  <a:prstClr val="black"/>
                </a:solidFill>
                <a:latin typeface="Carlito"/>
                <a:cs typeface="Carlito"/>
              </a:rPr>
              <a:t>from  nuclear </a:t>
            </a:r>
            <a:r>
              <a:rPr sz="2400" b="1" i="1" spc="-5" dirty="0">
                <a:solidFill>
                  <a:prstClr val="black"/>
                </a:solidFill>
                <a:latin typeface="Carlito"/>
                <a:cs typeface="Carlito"/>
              </a:rPr>
              <a:t>power plants </a:t>
            </a:r>
            <a:r>
              <a:rPr sz="2400" b="1" i="1" spc="-20" dirty="0">
                <a:solidFill>
                  <a:prstClr val="black"/>
                </a:solidFill>
                <a:latin typeface="Carlito"/>
                <a:cs typeface="Carlito"/>
              </a:rPr>
              <a:t>to </a:t>
            </a:r>
            <a:r>
              <a:rPr sz="2400" b="1" i="1" spc="-10" dirty="0">
                <a:solidFill>
                  <a:prstClr val="black"/>
                </a:solidFill>
                <a:latin typeface="Carlito"/>
                <a:cs typeface="Carlito"/>
              </a:rPr>
              <a:t>electrical</a:t>
            </a:r>
            <a:r>
              <a:rPr sz="2400" b="1" i="1" spc="5" dirty="0">
                <a:solidFill>
                  <a:prstClr val="black"/>
                </a:solidFill>
                <a:latin typeface="Carlito"/>
                <a:cs typeface="Carlito"/>
              </a:rPr>
              <a:t> </a:t>
            </a:r>
            <a:r>
              <a:rPr sz="2400" b="1" i="1" spc="-10" dirty="0">
                <a:solidFill>
                  <a:prstClr val="black"/>
                </a:solidFill>
                <a:latin typeface="Carlito"/>
                <a:cs typeface="Carlito"/>
              </a:rPr>
              <a:t>components.</a:t>
            </a:r>
            <a:endParaRPr sz="2400">
              <a:solidFill>
                <a:prstClr val="black"/>
              </a:solidFill>
              <a:latin typeface="Carlito"/>
              <a:cs typeface="Carlito"/>
            </a:endParaRPr>
          </a:p>
          <a:p>
            <a:pPr marL="332740" marR="1866264" indent="-320040">
              <a:spcBef>
                <a:spcPts val="705"/>
              </a:spcBef>
              <a:buClr>
                <a:srgbClr val="DD8046"/>
              </a:buClr>
              <a:buSzPct val="60416"/>
              <a:buFont typeface="Wingdings"/>
              <a:buChar char=""/>
              <a:tabLst>
                <a:tab pos="332105" algn="l"/>
                <a:tab pos="332740" algn="l"/>
              </a:tabLst>
            </a:pPr>
            <a:r>
              <a:rPr sz="2400" b="1" i="1" spc="-5" dirty="0">
                <a:solidFill>
                  <a:prstClr val="black"/>
                </a:solidFill>
                <a:latin typeface="Carlito"/>
                <a:cs typeface="Carlito"/>
              </a:rPr>
              <a:t>Thermodynamics </a:t>
            </a:r>
            <a:r>
              <a:rPr sz="2400" b="1" i="1" dirty="0">
                <a:solidFill>
                  <a:prstClr val="black"/>
                </a:solidFill>
                <a:latin typeface="Carlito"/>
                <a:cs typeface="Carlito"/>
              </a:rPr>
              <a:t>is </a:t>
            </a:r>
            <a:r>
              <a:rPr sz="2400" b="1" i="1" spc="-5" dirty="0">
                <a:solidFill>
                  <a:prstClr val="black"/>
                </a:solidFill>
                <a:latin typeface="Carlito"/>
                <a:cs typeface="Carlito"/>
              </a:rPr>
              <a:t>the </a:t>
            </a:r>
            <a:r>
              <a:rPr sz="2400" b="1" i="1" spc="-10" dirty="0">
                <a:solidFill>
                  <a:prstClr val="black"/>
                </a:solidFill>
                <a:latin typeface="Carlito"/>
                <a:cs typeface="Carlito"/>
              </a:rPr>
              <a:t>study </a:t>
            </a:r>
            <a:r>
              <a:rPr sz="2400" b="1" i="1" spc="-5" dirty="0">
                <a:solidFill>
                  <a:prstClr val="black"/>
                </a:solidFill>
                <a:latin typeface="Carlito"/>
                <a:cs typeface="Carlito"/>
              </a:rPr>
              <a:t>of the </a:t>
            </a:r>
            <a:r>
              <a:rPr sz="2400" b="1" i="1" spc="-10" dirty="0">
                <a:solidFill>
                  <a:prstClr val="black"/>
                </a:solidFill>
                <a:latin typeface="Carlito"/>
                <a:cs typeface="Carlito"/>
              </a:rPr>
              <a:t>effects </a:t>
            </a:r>
            <a:r>
              <a:rPr sz="2400" b="1" i="1" spc="-5" dirty="0">
                <a:solidFill>
                  <a:prstClr val="black"/>
                </a:solidFill>
                <a:latin typeface="Carlito"/>
                <a:cs typeface="Carlito"/>
              </a:rPr>
              <a:t>of  work, heat, </a:t>
            </a:r>
            <a:r>
              <a:rPr sz="2400" b="1" i="1" dirty="0">
                <a:solidFill>
                  <a:prstClr val="black"/>
                </a:solidFill>
                <a:latin typeface="Carlito"/>
                <a:cs typeface="Carlito"/>
              </a:rPr>
              <a:t>and </a:t>
            </a:r>
            <a:r>
              <a:rPr sz="2400" b="1" i="1" spc="-10" dirty="0">
                <a:solidFill>
                  <a:prstClr val="black"/>
                </a:solidFill>
                <a:latin typeface="Carlito"/>
                <a:cs typeface="Carlito"/>
              </a:rPr>
              <a:t>energy </a:t>
            </a:r>
            <a:r>
              <a:rPr sz="2400" b="1" i="1" spc="-5" dirty="0">
                <a:solidFill>
                  <a:prstClr val="black"/>
                </a:solidFill>
                <a:latin typeface="Carlito"/>
                <a:cs typeface="Carlito"/>
              </a:rPr>
              <a:t>on </a:t>
            </a:r>
            <a:r>
              <a:rPr sz="2400" b="1" i="1" dirty="0">
                <a:solidFill>
                  <a:prstClr val="black"/>
                </a:solidFill>
                <a:latin typeface="Carlito"/>
                <a:cs typeface="Carlito"/>
              </a:rPr>
              <a:t>a</a:t>
            </a:r>
            <a:r>
              <a:rPr sz="2400" b="1" i="1" spc="-55" dirty="0">
                <a:solidFill>
                  <a:prstClr val="black"/>
                </a:solidFill>
                <a:latin typeface="Carlito"/>
                <a:cs typeface="Carlito"/>
              </a:rPr>
              <a:t> </a:t>
            </a:r>
            <a:r>
              <a:rPr sz="2400" b="1" i="1" spc="-20" dirty="0">
                <a:solidFill>
                  <a:prstClr val="black"/>
                </a:solidFill>
                <a:latin typeface="Carlito"/>
                <a:cs typeface="Carlito"/>
              </a:rPr>
              <a:t>system</a:t>
            </a:r>
            <a:endParaRPr sz="2400">
              <a:solidFill>
                <a:prstClr val="black"/>
              </a:solidFill>
              <a:latin typeface="Carlito"/>
              <a:cs typeface="Carlito"/>
            </a:endParaRPr>
          </a:p>
          <a:p>
            <a:pPr marL="332740" marR="5080" indent="-320040">
              <a:spcBef>
                <a:spcPts val="700"/>
              </a:spcBef>
              <a:buClr>
                <a:srgbClr val="DD8046"/>
              </a:buClr>
              <a:buSzPct val="60416"/>
              <a:buFont typeface="Wingdings"/>
              <a:buChar char=""/>
              <a:tabLst>
                <a:tab pos="332105" algn="l"/>
                <a:tab pos="332740" algn="l"/>
              </a:tabLst>
            </a:pPr>
            <a:r>
              <a:rPr sz="2400" b="1" i="1" spc="-5" dirty="0">
                <a:solidFill>
                  <a:prstClr val="black"/>
                </a:solidFill>
                <a:latin typeface="Carlito"/>
                <a:cs typeface="Carlito"/>
              </a:rPr>
              <a:t>Thermodynamics </a:t>
            </a:r>
            <a:r>
              <a:rPr sz="2400" b="1" i="1" dirty="0">
                <a:solidFill>
                  <a:prstClr val="black"/>
                </a:solidFill>
                <a:latin typeface="Carlito"/>
                <a:cs typeface="Carlito"/>
              </a:rPr>
              <a:t>is </a:t>
            </a:r>
            <a:r>
              <a:rPr sz="2400" b="1" i="1" spc="-5" dirty="0">
                <a:solidFill>
                  <a:prstClr val="black"/>
                </a:solidFill>
                <a:latin typeface="Carlito"/>
                <a:cs typeface="Carlito"/>
              </a:rPr>
              <a:t>only </a:t>
            </a:r>
            <a:r>
              <a:rPr sz="2400" b="1" i="1" spc="-15" dirty="0">
                <a:solidFill>
                  <a:prstClr val="black"/>
                </a:solidFill>
                <a:latin typeface="Carlito"/>
                <a:cs typeface="Carlito"/>
              </a:rPr>
              <a:t>concerned </a:t>
            </a:r>
            <a:r>
              <a:rPr sz="2400" b="1" i="1" spc="-5" dirty="0">
                <a:solidFill>
                  <a:prstClr val="black"/>
                </a:solidFill>
                <a:latin typeface="Carlito"/>
                <a:cs typeface="Carlito"/>
              </a:rPr>
              <a:t>with macroscopic </a:t>
            </a:r>
            <a:r>
              <a:rPr sz="2400" b="1" i="1" dirty="0">
                <a:solidFill>
                  <a:prstClr val="black"/>
                </a:solidFill>
                <a:latin typeface="Carlito"/>
                <a:cs typeface="Carlito"/>
              </a:rPr>
              <a:t>(large-  </a:t>
            </a:r>
            <a:r>
              <a:rPr sz="2400" b="1" i="1" spc="-10" dirty="0">
                <a:solidFill>
                  <a:prstClr val="black"/>
                </a:solidFill>
                <a:latin typeface="Carlito"/>
                <a:cs typeface="Carlito"/>
              </a:rPr>
              <a:t>scale) </a:t>
            </a:r>
            <a:r>
              <a:rPr sz="2400" b="1" i="1" spc="-5" dirty="0">
                <a:solidFill>
                  <a:prstClr val="black"/>
                </a:solidFill>
                <a:latin typeface="Carlito"/>
                <a:cs typeface="Carlito"/>
              </a:rPr>
              <a:t>changes </a:t>
            </a:r>
            <a:r>
              <a:rPr sz="2400" b="1" i="1" dirty="0">
                <a:solidFill>
                  <a:prstClr val="black"/>
                </a:solidFill>
                <a:latin typeface="Carlito"/>
                <a:cs typeface="Carlito"/>
              </a:rPr>
              <a:t>and</a:t>
            </a:r>
            <a:r>
              <a:rPr sz="2400" b="1" i="1" spc="-30" dirty="0">
                <a:solidFill>
                  <a:prstClr val="black"/>
                </a:solidFill>
                <a:latin typeface="Carlito"/>
                <a:cs typeface="Carlito"/>
              </a:rPr>
              <a:t> </a:t>
            </a:r>
            <a:r>
              <a:rPr sz="2400" b="1" i="1" spc="-5" dirty="0">
                <a:solidFill>
                  <a:prstClr val="black"/>
                </a:solidFill>
                <a:latin typeface="Carlito"/>
                <a:cs typeface="Carlito"/>
              </a:rPr>
              <a:t>observations</a:t>
            </a:r>
            <a:endParaRPr sz="2400">
              <a:solidFill>
                <a:prstClr val="black"/>
              </a:solidFill>
              <a:latin typeface="Carlito"/>
              <a:cs typeface="Carl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2381F8-0032-4297-91AF-9CC2B0E49A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561" y="511041"/>
            <a:ext cx="11232945" cy="5875694"/>
          </a:xfrm>
        </p:spPr>
      </p:pic>
    </p:spTree>
    <p:extLst>
      <p:ext uri="{BB962C8B-B14F-4D97-AF65-F5344CB8AC3E}">
        <p14:creationId xmlns:p14="http://schemas.microsoft.com/office/powerpoint/2010/main" val="2074603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AF740-36A3-435C-8370-0454573E0416}"/>
              </a:ext>
            </a:extLst>
          </p:cNvPr>
          <p:cNvSpPr>
            <a:spLocks noGrp="1"/>
          </p:cNvSpPr>
          <p:nvPr>
            <p:ph idx="1"/>
          </p:nvPr>
        </p:nvSpPr>
        <p:spPr>
          <a:xfrm>
            <a:off x="838200" y="1825624"/>
            <a:ext cx="10515600" cy="4758055"/>
          </a:xfrm>
        </p:spPr>
        <p:txBody>
          <a:bodyPr>
            <a:normAutofit lnSpcReduction="10000"/>
          </a:bodyPr>
          <a:lstStyle/>
          <a:p>
            <a:r>
              <a:rPr lang="en-US" dirty="0"/>
              <a:t>Whenever we want to convert work to heat even the efficiency losses like friction will also dissipates as Heat. So, there must be no losses because even losses are converting to heat energy.</a:t>
            </a:r>
          </a:p>
          <a:p>
            <a:r>
              <a:rPr lang="en-US" dirty="0"/>
              <a:t>But this will not happen while converting heat to work. Because the losses are also dissipated as Heat. Means some of heat energy is lost during this process. So, we can't convert heat completely in to work.</a:t>
            </a:r>
          </a:p>
          <a:p>
            <a:r>
              <a:rPr lang="en-US" dirty="0"/>
              <a:t>Lost means it can’t be converted into a form to perform useful work.</a:t>
            </a:r>
          </a:p>
          <a:p>
            <a:r>
              <a:rPr lang="en-US" dirty="0"/>
              <a:t>Hence, the entropy of the universe in every moment is increasing.</a:t>
            </a:r>
          </a:p>
          <a:p>
            <a:r>
              <a:rPr lang="en-US" dirty="0"/>
              <a:t>While there is no limit to the ability to convert work to heat, there is a limit on converting heat to work, as the minimum temperature can be only low as – 273°C but not lower than that.</a:t>
            </a:r>
          </a:p>
        </p:txBody>
      </p:sp>
      <p:sp>
        <p:nvSpPr>
          <p:cNvPr id="4" name="Rectangle 3">
            <a:extLst>
              <a:ext uri="{FF2B5EF4-FFF2-40B4-BE49-F238E27FC236}">
                <a16:creationId xmlns:a16="http://schemas.microsoft.com/office/drawing/2014/main" id="{26EB9ECC-4FEC-489B-BACC-372491A1FE7D}"/>
              </a:ext>
            </a:extLst>
          </p:cNvPr>
          <p:cNvSpPr/>
          <p:nvPr/>
        </p:nvSpPr>
        <p:spPr>
          <a:xfrm>
            <a:off x="838200" y="573651"/>
            <a:ext cx="10415954" cy="523220"/>
          </a:xfrm>
          <a:prstGeom prst="rect">
            <a:avLst/>
          </a:prstGeom>
        </p:spPr>
        <p:txBody>
          <a:bodyPr wrap="square">
            <a:spAutoFit/>
          </a:bodyPr>
          <a:lstStyle/>
          <a:p>
            <a:r>
              <a:rPr lang="en-US" sz="2800" b="1" dirty="0">
                <a:solidFill>
                  <a:srgbClr val="282829"/>
                </a:solidFill>
                <a:latin typeface="-apple-system"/>
              </a:rPr>
              <a:t>Why work can be completely converted into heat but not vice versa?</a:t>
            </a:r>
            <a:endParaRPr lang="en-US" sz="2800" dirty="0"/>
          </a:p>
        </p:txBody>
      </p:sp>
    </p:spTree>
    <p:extLst>
      <p:ext uri="{BB962C8B-B14F-4D97-AF65-F5344CB8AC3E}">
        <p14:creationId xmlns:p14="http://schemas.microsoft.com/office/powerpoint/2010/main" val="4131086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D311-6932-4D2B-A8D0-A63C70793796}"/>
              </a:ext>
            </a:extLst>
          </p:cNvPr>
          <p:cNvSpPr>
            <a:spLocks noGrp="1"/>
          </p:cNvSpPr>
          <p:nvPr>
            <p:ph type="title"/>
          </p:nvPr>
        </p:nvSpPr>
        <p:spPr/>
        <p:txBody>
          <a:bodyPr/>
          <a:lstStyle/>
          <a:p>
            <a:r>
              <a:rPr lang="en-US" dirty="0"/>
              <a:t>C.O.P.</a:t>
            </a:r>
          </a:p>
        </p:txBody>
      </p:sp>
      <p:pic>
        <p:nvPicPr>
          <p:cNvPr id="5" name="Content Placeholder 4">
            <a:extLst>
              <a:ext uri="{FF2B5EF4-FFF2-40B4-BE49-F238E27FC236}">
                <a16:creationId xmlns:a16="http://schemas.microsoft.com/office/drawing/2014/main" id="{2645009F-6C48-46E9-8E1A-E1901D418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38695"/>
            <a:ext cx="6814625" cy="5054180"/>
          </a:xfrm>
        </p:spPr>
      </p:pic>
      <p:pic>
        <p:nvPicPr>
          <p:cNvPr id="7" name="Picture 6">
            <a:extLst>
              <a:ext uri="{FF2B5EF4-FFF2-40B4-BE49-F238E27FC236}">
                <a16:creationId xmlns:a16="http://schemas.microsoft.com/office/drawing/2014/main" id="{3A1AF10A-3235-455B-802D-504075010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203" y="1820651"/>
            <a:ext cx="5200219" cy="4584617"/>
          </a:xfrm>
          <a:prstGeom prst="rect">
            <a:avLst/>
          </a:prstGeom>
        </p:spPr>
      </p:pic>
    </p:spTree>
    <p:extLst>
      <p:ext uri="{BB962C8B-B14F-4D97-AF65-F5344CB8AC3E}">
        <p14:creationId xmlns:p14="http://schemas.microsoft.com/office/powerpoint/2010/main" val="4229924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574C-C355-44AA-AEFF-A02CA2C58D21}"/>
              </a:ext>
            </a:extLst>
          </p:cNvPr>
          <p:cNvSpPr>
            <a:spLocks noGrp="1"/>
          </p:cNvSpPr>
          <p:nvPr>
            <p:ph type="title"/>
          </p:nvPr>
        </p:nvSpPr>
        <p:spPr/>
        <p:txBody>
          <a:bodyPr>
            <a:normAutofit/>
          </a:bodyPr>
          <a:lstStyle/>
          <a:p>
            <a:r>
              <a:rPr lang="en-US" sz="3900" dirty="0"/>
              <a:t>Equivalence of Kelvin Plank and Clausius Statement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17AB8D-021D-4234-83DB-BF594EF8B170}"/>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14:m>
                  <m:oMath xmlns:m="http://schemas.openxmlformats.org/officeDocument/2006/math">
                    <m:r>
                      <a:rPr lang="en-US" b="0" i="1" smtClean="0">
                        <a:latin typeface="Cambria Math" panose="02040503050406030204" pitchFamily="18" charset="0"/>
                      </a:rPr>
                      <m:t>𝐹𝑜𝑟𝑚𝑢𝑙𝑎</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e>
                      <m:sub>
                        <m:r>
                          <a:rPr lang="en-US" i="1">
                            <a:latin typeface="Cambria Math" panose="02040503050406030204" pitchFamily="18" charset="0"/>
                          </a:rPr>
                          <m:t>𝐻𝑃</m:t>
                        </m:r>
                      </m:sub>
                    </m:sSub>
                    <m:r>
                      <a:rPr lang="en-US" b="0" i="1" smtClean="0">
                        <a:latin typeface="Cambria Math" panose="02040503050406030204" pitchFamily="18" charset="0"/>
                      </a:rPr>
                      <m:t> </m:t>
                    </m:r>
                    <m:r>
                      <a:rPr lang="en-US" i="1">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e>
                      <m:sub>
                        <m:r>
                          <a:rPr lang="en-US" i="1">
                            <a:latin typeface="Cambria Math" panose="02040503050406030204" pitchFamily="18" charset="0"/>
                          </a:rPr>
                          <m:t>𝑅</m:t>
                        </m:r>
                      </m:sub>
                    </m:sSub>
                    <m:r>
                      <a:rPr lang="en-US" b="0" i="1" smtClean="0">
                        <a:latin typeface="Cambria Math" panose="02040503050406030204" pitchFamily="18" charset="0"/>
                      </a:rPr>
                      <m:t> </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𝐻𝐸</m:t>
                            </m:r>
                          </m:sub>
                        </m:sSub>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F17AB8D-021D-4234-83DB-BF594EF8B17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6" name="object 7">
            <a:extLst>
              <a:ext uri="{FF2B5EF4-FFF2-40B4-BE49-F238E27FC236}">
                <a16:creationId xmlns:a16="http://schemas.microsoft.com/office/drawing/2014/main" id="{7C910A76-FE84-488F-B2DD-835658056679}"/>
              </a:ext>
            </a:extLst>
          </p:cNvPr>
          <p:cNvSpPr/>
          <p:nvPr/>
        </p:nvSpPr>
        <p:spPr>
          <a:xfrm>
            <a:off x="838200" y="1701863"/>
            <a:ext cx="4283964" cy="3215767"/>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406B0245-2BEF-4FC9-989A-4ACF3AF92B86}"/>
              </a:ext>
            </a:extLst>
          </p:cNvPr>
          <p:cNvSpPr/>
          <p:nvPr/>
        </p:nvSpPr>
        <p:spPr>
          <a:xfrm>
            <a:off x="5266182" y="1690688"/>
            <a:ext cx="4702556" cy="325158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97028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6D21-70AB-4BC9-A99F-C284E441F9BE}"/>
              </a:ext>
            </a:extLst>
          </p:cNvPr>
          <p:cNvSpPr>
            <a:spLocks noGrp="1"/>
          </p:cNvSpPr>
          <p:nvPr>
            <p:ph type="title"/>
          </p:nvPr>
        </p:nvSpPr>
        <p:spPr/>
        <p:txBody>
          <a:bodyPr/>
          <a:lstStyle/>
          <a:p>
            <a:r>
              <a:rPr lang="en-US" dirty="0"/>
              <a:t>Perpetual Motion Machine of First Kind</a:t>
            </a:r>
          </a:p>
        </p:txBody>
      </p:sp>
      <p:pic>
        <p:nvPicPr>
          <p:cNvPr id="9" name="Content Placeholder 8">
            <a:extLst>
              <a:ext uri="{FF2B5EF4-FFF2-40B4-BE49-F238E27FC236}">
                <a16:creationId xmlns:a16="http://schemas.microsoft.com/office/drawing/2014/main" id="{914BE373-4FC5-401D-BD49-F22134DDE5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962" y="1319920"/>
            <a:ext cx="9090075" cy="5113167"/>
          </a:xfrm>
        </p:spPr>
      </p:pic>
    </p:spTree>
    <p:extLst>
      <p:ext uri="{BB962C8B-B14F-4D97-AF65-F5344CB8AC3E}">
        <p14:creationId xmlns:p14="http://schemas.microsoft.com/office/powerpoint/2010/main" val="1197320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D173-F15D-44B7-9725-9D26DBB26AFB}"/>
              </a:ext>
            </a:extLst>
          </p:cNvPr>
          <p:cNvSpPr>
            <a:spLocks noGrp="1"/>
          </p:cNvSpPr>
          <p:nvPr>
            <p:ph type="title"/>
          </p:nvPr>
        </p:nvSpPr>
        <p:spPr/>
        <p:txBody>
          <a:bodyPr/>
          <a:lstStyle/>
          <a:p>
            <a:r>
              <a:rPr lang="en-US" dirty="0"/>
              <a:t>Perpetual Motion Machine of Second Kind</a:t>
            </a:r>
          </a:p>
        </p:txBody>
      </p:sp>
      <p:pic>
        <p:nvPicPr>
          <p:cNvPr id="9" name="Content Placeholder 8">
            <a:extLst>
              <a:ext uri="{FF2B5EF4-FFF2-40B4-BE49-F238E27FC236}">
                <a16:creationId xmlns:a16="http://schemas.microsoft.com/office/drawing/2014/main" id="{F31237F1-EAA0-43C2-9B59-218E12166E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8821" y="1613939"/>
            <a:ext cx="5257800" cy="4567714"/>
          </a:xfrm>
        </p:spPr>
      </p:pic>
      <p:sp>
        <p:nvSpPr>
          <p:cNvPr id="10" name="Rectangle 9">
            <a:extLst>
              <a:ext uri="{FF2B5EF4-FFF2-40B4-BE49-F238E27FC236}">
                <a16:creationId xmlns:a16="http://schemas.microsoft.com/office/drawing/2014/main" id="{F39B5054-3D52-43ED-96E5-144B6E271AFB}"/>
              </a:ext>
            </a:extLst>
          </p:cNvPr>
          <p:cNvSpPr/>
          <p:nvPr/>
        </p:nvSpPr>
        <p:spPr>
          <a:xfrm>
            <a:off x="6226753" y="2498746"/>
            <a:ext cx="5365571" cy="1754326"/>
          </a:xfrm>
          <a:prstGeom prst="rect">
            <a:avLst/>
          </a:prstGeom>
        </p:spPr>
        <p:txBody>
          <a:bodyPr wrap="none">
            <a:spAutoFit/>
          </a:bodyPr>
          <a:lstStyle/>
          <a:p>
            <a:pPr algn="ctr"/>
            <a:r>
              <a:rPr lang="en-US" sz="3600" b="1" dirty="0">
                <a:solidFill>
                  <a:srgbClr val="333333"/>
                </a:solidFill>
                <a:latin typeface="Helvetica Neue"/>
              </a:rPr>
              <a:t>Why doesn't this work?</a:t>
            </a:r>
          </a:p>
          <a:p>
            <a:pPr algn="ctr"/>
            <a:endParaRPr lang="en-US" sz="3600" b="1" dirty="0">
              <a:solidFill>
                <a:srgbClr val="333333"/>
              </a:solidFill>
              <a:latin typeface="Helvetica Neue"/>
            </a:endParaRPr>
          </a:p>
          <a:p>
            <a:pPr algn="ctr"/>
            <a:r>
              <a:rPr lang="en-US" sz="3600" b="1" i="0" dirty="0">
                <a:solidFill>
                  <a:srgbClr val="333333"/>
                </a:solidFill>
                <a:effectLst/>
                <a:latin typeface="Helvetica Neue"/>
              </a:rPr>
              <a:t>Can anyone explain???</a:t>
            </a:r>
          </a:p>
        </p:txBody>
      </p:sp>
    </p:spTree>
    <p:extLst>
      <p:ext uri="{BB962C8B-B14F-4D97-AF65-F5344CB8AC3E}">
        <p14:creationId xmlns:p14="http://schemas.microsoft.com/office/powerpoint/2010/main" val="1652592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72AEB-6433-46DB-9480-260B23F2111C}"/>
              </a:ext>
            </a:extLst>
          </p:cNvPr>
          <p:cNvSpPr>
            <a:spLocks noGrp="1"/>
          </p:cNvSpPr>
          <p:nvPr>
            <p:ph type="title"/>
          </p:nvPr>
        </p:nvSpPr>
        <p:spPr/>
        <p:txBody>
          <a:bodyPr/>
          <a:lstStyle/>
          <a:p>
            <a:r>
              <a:rPr lang="en-US" dirty="0"/>
              <a:t>Perpetual Motion Machine of Third Kind</a:t>
            </a:r>
          </a:p>
        </p:txBody>
      </p:sp>
      <p:pic>
        <p:nvPicPr>
          <p:cNvPr id="1026" name="Picture 2" descr="mind magic — geometricloci: Escher's Waterfall">
            <a:extLst>
              <a:ext uri="{FF2B5EF4-FFF2-40B4-BE49-F238E27FC236}">
                <a16:creationId xmlns:a16="http://schemas.microsoft.com/office/drawing/2014/main" id="{F7D353DC-1FF2-4517-BAA8-FE51A8BE71CD}"/>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3129" y="1558339"/>
            <a:ext cx="3655646" cy="49509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8A3AF-92C3-402E-BA14-A90735285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63675"/>
            <a:ext cx="4445000" cy="5029200"/>
          </a:xfrm>
          <a:prstGeom prst="rect">
            <a:avLst/>
          </a:prstGeom>
        </p:spPr>
      </p:pic>
    </p:spTree>
    <p:extLst>
      <p:ext uri="{BB962C8B-B14F-4D97-AF65-F5344CB8AC3E}">
        <p14:creationId xmlns:p14="http://schemas.microsoft.com/office/powerpoint/2010/main" val="1210044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40110-26A1-4F60-8612-2EA61F6E5D82}"/>
              </a:ext>
            </a:extLst>
          </p:cNvPr>
          <p:cNvSpPr>
            <a:spLocks noGrp="1"/>
          </p:cNvSpPr>
          <p:nvPr>
            <p:ph type="title"/>
          </p:nvPr>
        </p:nvSpPr>
        <p:spPr/>
        <p:txBody>
          <a:bodyPr/>
          <a:lstStyle/>
          <a:p>
            <a:r>
              <a:rPr lang="en-US" dirty="0"/>
              <a:t>Pop Quiz: What kind of PMM is this one?</a:t>
            </a:r>
          </a:p>
        </p:txBody>
      </p:sp>
      <p:pic>
        <p:nvPicPr>
          <p:cNvPr id="5" name="Content Placeholder 4">
            <a:extLst>
              <a:ext uri="{FF2B5EF4-FFF2-40B4-BE49-F238E27FC236}">
                <a16:creationId xmlns:a16="http://schemas.microsoft.com/office/drawing/2014/main" id="{416AE1EE-457A-43F9-B4EE-569F6703C6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343" y="1330275"/>
            <a:ext cx="7236655" cy="5267582"/>
          </a:xfrm>
        </p:spPr>
      </p:pic>
    </p:spTree>
    <p:extLst>
      <p:ext uri="{BB962C8B-B14F-4D97-AF65-F5344CB8AC3E}">
        <p14:creationId xmlns:p14="http://schemas.microsoft.com/office/powerpoint/2010/main" val="3009018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14FF82-E209-475E-BE58-2E888B437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551" y="10551"/>
            <a:ext cx="6836898" cy="6836898"/>
          </a:xfrm>
          <a:prstGeom prst="rect">
            <a:avLst/>
          </a:prstGeom>
        </p:spPr>
      </p:pic>
    </p:spTree>
    <p:extLst>
      <p:ext uri="{BB962C8B-B14F-4D97-AF65-F5344CB8AC3E}">
        <p14:creationId xmlns:p14="http://schemas.microsoft.com/office/powerpoint/2010/main" val="3511375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glasses and looking at the camera&#10;&#10;Description automatically generated">
            <a:extLst>
              <a:ext uri="{FF2B5EF4-FFF2-40B4-BE49-F238E27FC236}">
                <a16:creationId xmlns:a16="http://schemas.microsoft.com/office/drawing/2014/main" id="{C8111D0C-3F96-45F6-AAFC-C3F276FC2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569" y="348175"/>
            <a:ext cx="4765431" cy="5835222"/>
          </a:xfrm>
          <a:prstGeom prst="rect">
            <a:avLst/>
          </a:prstGeom>
        </p:spPr>
      </p:pic>
      <p:sp>
        <p:nvSpPr>
          <p:cNvPr id="7" name="Rectangle 6">
            <a:extLst>
              <a:ext uri="{FF2B5EF4-FFF2-40B4-BE49-F238E27FC236}">
                <a16:creationId xmlns:a16="http://schemas.microsoft.com/office/drawing/2014/main" id="{35DCD4E0-F377-4E0A-8023-3AC78639AB41}"/>
              </a:ext>
            </a:extLst>
          </p:cNvPr>
          <p:cNvSpPr/>
          <p:nvPr/>
        </p:nvSpPr>
        <p:spPr>
          <a:xfrm>
            <a:off x="206326" y="1221939"/>
            <a:ext cx="7348025" cy="2031325"/>
          </a:xfrm>
          <a:prstGeom prst="rect">
            <a:avLst/>
          </a:prstGeom>
        </p:spPr>
        <p:txBody>
          <a:bodyPr wrap="square">
            <a:spAutoFit/>
          </a:bodyPr>
          <a:lstStyle/>
          <a:p>
            <a:pPr algn="just"/>
            <a:r>
              <a:rPr lang="en-US" dirty="0"/>
              <a:t>Ludwig Eduard Boltzmann (German; February 20, 1844 – September 5, 1906) was an Austrian physicist and philosopher. His greatest achievement was in the development of statistical mechanics, which explains and predicts how the properties of atoms (such as mass, charge, and structure) determine the physical properties of matter (such as viscosity, thermal conductivity, and diffusion). Boltzmann coined the word ergodic while he was working on a problem in statistical mechanics.</a:t>
            </a:r>
          </a:p>
        </p:txBody>
      </p:sp>
      <p:sp>
        <p:nvSpPr>
          <p:cNvPr id="8" name="TextBox 7">
            <a:extLst>
              <a:ext uri="{FF2B5EF4-FFF2-40B4-BE49-F238E27FC236}">
                <a16:creationId xmlns:a16="http://schemas.microsoft.com/office/drawing/2014/main" id="{F6FEF098-3DA0-43DA-824E-1F738D61D042}"/>
              </a:ext>
            </a:extLst>
          </p:cNvPr>
          <p:cNvSpPr txBox="1"/>
          <p:nvPr/>
        </p:nvSpPr>
        <p:spPr>
          <a:xfrm>
            <a:off x="2025748" y="4178105"/>
            <a:ext cx="4765431" cy="1477328"/>
          </a:xfrm>
          <a:prstGeom prst="rect">
            <a:avLst/>
          </a:prstGeom>
          <a:noFill/>
        </p:spPr>
        <p:txBody>
          <a:bodyPr wrap="square" rtlCol="0">
            <a:spAutoFit/>
          </a:bodyPr>
          <a:lstStyle/>
          <a:p>
            <a:r>
              <a:rPr lang="en-US" dirty="0">
                <a:solidFill>
                  <a:srgbClr val="0070C0"/>
                </a:solidFill>
              </a:rPr>
              <a:t>TASK:</a:t>
            </a:r>
          </a:p>
          <a:p>
            <a:endParaRPr lang="en-US" dirty="0">
              <a:solidFill>
                <a:srgbClr val="0070C0"/>
              </a:solidFill>
            </a:endParaRPr>
          </a:p>
          <a:p>
            <a:pPr marL="342900" indent="-342900">
              <a:buAutoNum type="arabicPeriod"/>
            </a:pPr>
            <a:r>
              <a:rPr lang="en-US" dirty="0">
                <a:solidFill>
                  <a:srgbClr val="0070C0"/>
                </a:solidFill>
              </a:rPr>
              <a:t>What is Boltzmann Brain?</a:t>
            </a:r>
          </a:p>
          <a:p>
            <a:pPr marL="342900" indent="-342900">
              <a:buAutoNum type="arabicPeriod"/>
            </a:pPr>
            <a:r>
              <a:rPr lang="en-US" dirty="0">
                <a:solidFill>
                  <a:srgbClr val="0070C0"/>
                </a:solidFill>
              </a:rPr>
              <a:t>What is Boltzmann Demon?</a:t>
            </a:r>
          </a:p>
          <a:p>
            <a:pPr marL="342900" indent="-342900">
              <a:buAutoNum type="arabicPeriod"/>
            </a:pPr>
            <a:r>
              <a:rPr lang="en-US" dirty="0">
                <a:solidFill>
                  <a:srgbClr val="0070C0"/>
                </a:solidFill>
              </a:rPr>
              <a:t>What is Boltzmann Constant?</a:t>
            </a:r>
          </a:p>
        </p:txBody>
      </p:sp>
    </p:spTree>
    <p:extLst>
      <p:ext uri="{BB962C8B-B14F-4D97-AF65-F5344CB8AC3E}">
        <p14:creationId xmlns:p14="http://schemas.microsoft.com/office/powerpoint/2010/main" val="2999345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196338" y="2874518"/>
          <a:ext cx="8035922" cy="894587"/>
        </p:xfrm>
        <a:graphic>
          <a:graphicData uri="http://schemas.openxmlformats.org/drawingml/2006/table">
            <a:tbl>
              <a:tblPr firstRow="1" bandRow="1">
                <a:tableStyleId>{2D5ABB26-0587-4C30-8999-92F81FD0307C}</a:tableStyleId>
              </a:tblPr>
              <a:tblGrid>
                <a:gridCol w="2808605">
                  <a:extLst>
                    <a:ext uri="{9D8B030D-6E8A-4147-A177-3AD203B41FA5}">
                      <a16:colId xmlns:a16="http://schemas.microsoft.com/office/drawing/2014/main" val="20000"/>
                    </a:ext>
                  </a:extLst>
                </a:gridCol>
                <a:gridCol w="1435099">
                  <a:extLst>
                    <a:ext uri="{9D8B030D-6E8A-4147-A177-3AD203B41FA5}">
                      <a16:colId xmlns:a16="http://schemas.microsoft.com/office/drawing/2014/main" val="20001"/>
                    </a:ext>
                  </a:extLst>
                </a:gridCol>
                <a:gridCol w="2983864">
                  <a:extLst>
                    <a:ext uri="{9D8B030D-6E8A-4147-A177-3AD203B41FA5}">
                      <a16:colId xmlns:a16="http://schemas.microsoft.com/office/drawing/2014/main" val="20002"/>
                    </a:ext>
                  </a:extLst>
                </a:gridCol>
                <a:gridCol w="808354">
                  <a:extLst>
                    <a:ext uri="{9D8B030D-6E8A-4147-A177-3AD203B41FA5}">
                      <a16:colId xmlns:a16="http://schemas.microsoft.com/office/drawing/2014/main" val="20003"/>
                    </a:ext>
                  </a:extLst>
                </a:gridCol>
              </a:tblGrid>
              <a:tr h="447293">
                <a:tc>
                  <a:txBody>
                    <a:bodyPr/>
                    <a:lstStyle/>
                    <a:p>
                      <a:pPr marL="351790" indent="-320040">
                        <a:lnSpc>
                          <a:spcPts val="3045"/>
                        </a:lnSpc>
                        <a:buClr>
                          <a:srgbClr val="DD8046"/>
                        </a:buClr>
                        <a:buSzPct val="59375"/>
                        <a:buFont typeface="Wingdings"/>
                        <a:buChar char=""/>
                        <a:tabLst>
                          <a:tab pos="351790" algn="l"/>
                        </a:tabLst>
                      </a:pPr>
                      <a:r>
                        <a:rPr sz="3200" b="1" spc="-20" dirty="0">
                          <a:latin typeface="Carlito"/>
                          <a:cs typeface="Carlito"/>
                        </a:rPr>
                        <a:t>BOUNDARY</a:t>
                      </a:r>
                      <a:r>
                        <a:rPr sz="3200" spc="-20" dirty="0">
                          <a:latin typeface="Carlito"/>
                          <a:cs typeface="Carlito"/>
                        </a:rPr>
                        <a:t>-</a:t>
                      </a:r>
                      <a:endParaRPr sz="3200">
                        <a:latin typeface="Carlito"/>
                        <a:cs typeface="Carlito"/>
                      </a:endParaRPr>
                    </a:p>
                  </a:txBody>
                  <a:tcPr marL="0" marR="0" marT="0" marB="0"/>
                </a:tc>
                <a:tc>
                  <a:txBody>
                    <a:bodyPr/>
                    <a:lstStyle/>
                    <a:p>
                      <a:pPr marL="15240">
                        <a:lnSpc>
                          <a:spcPts val="3045"/>
                        </a:lnSpc>
                      </a:pPr>
                      <a:r>
                        <a:rPr sz="3200" spc="-30" dirty="0">
                          <a:latin typeface="Carlito"/>
                          <a:cs typeface="Carlito"/>
                        </a:rPr>
                        <a:t>System</a:t>
                      </a:r>
                      <a:endParaRPr sz="3200">
                        <a:latin typeface="Carlito"/>
                        <a:cs typeface="Carlito"/>
                      </a:endParaRPr>
                    </a:p>
                  </a:txBody>
                  <a:tcPr marL="0" marR="0" marT="0" marB="0"/>
                </a:tc>
                <a:tc>
                  <a:txBody>
                    <a:bodyPr/>
                    <a:lstStyle/>
                    <a:p>
                      <a:pPr algn="ctr">
                        <a:lnSpc>
                          <a:spcPts val="3045"/>
                        </a:lnSpc>
                        <a:tabLst>
                          <a:tab pos="664210" algn="l"/>
                        </a:tabLst>
                      </a:pPr>
                      <a:r>
                        <a:rPr sz="3200" dirty="0">
                          <a:latin typeface="Carlito"/>
                          <a:cs typeface="Carlito"/>
                        </a:rPr>
                        <a:t>&amp;	</a:t>
                      </a:r>
                      <a:r>
                        <a:rPr sz="3200" spc="-10" dirty="0">
                          <a:latin typeface="Carlito"/>
                          <a:cs typeface="Carlito"/>
                        </a:rPr>
                        <a:t>Surrounding</a:t>
                      </a:r>
                      <a:endParaRPr sz="3200">
                        <a:latin typeface="Carlito"/>
                        <a:cs typeface="Carlito"/>
                      </a:endParaRPr>
                    </a:p>
                  </a:txBody>
                  <a:tcPr marL="0" marR="0" marT="0" marB="0"/>
                </a:tc>
                <a:tc>
                  <a:txBody>
                    <a:bodyPr/>
                    <a:lstStyle/>
                    <a:p>
                      <a:pPr marR="24130" algn="r">
                        <a:lnSpc>
                          <a:spcPts val="3045"/>
                        </a:lnSpc>
                      </a:pPr>
                      <a:r>
                        <a:rPr sz="3200" spc="5" dirty="0">
                          <a:latin typeface="Carlito"/>
                          <a:cs typeface="Carlito"/>
                        </a:rPr>
                        <a:t>a</a:t>
                      </a:r>
                      <a:r>
                        <a:rPr sz="3200" spc="-55" dirty="0">
                          <a:latin typeface="Carlito"/>
                          <a:cs typeface="Carlito"/>
                        </a:rPr>
                        <a:t>r</a:t>
                      </a:r>
                      <a:r>
                        <a:rPr sz="3200" dirty="0">
                          <a:latin typeface="Carlito"/>
                          <a:cs typeface="Carlito"/>
                        </a:rPr>
                        <a:t>e</a:t>
                      </a:r>
                      <a:endParaRPr sz="3200">
                        <a:latin typeface="Carlito"/>
                        <a:cs typeface="Carlito"/>
                      </a:endParaRPr>
                    </a:p>
                  </a:txBody>
                  <a:tcPr marL="0" marR="0" marT="0" marB="0"/>
                </a:tc>
                <a:extLst>
                  <a:ext uri="{0D108BD9-81ED-4DB2-BD59-A6C34878D82A}">
                    <a16:rowId xmlns:a16="http://schemas.microsoft.com/office/drawing/2014/main" val="10000"/>
                  </a:ext>
                </a:extLst>
              </a:tr>
              <a:tr h="447294">
                <a:tc>
                  <a:txBody>
                    <a:bodyPr/>
                    <a:lstStyle/>
                    <a:p>
                      <a:pPr marL="351790">
                        <a:lnSpc>
                          <a:spcPts val="3360"/>
                        </a:lnSpc>
                        <a:tabLst>
                          <a:tab pos="2398395" algn="l"/>
                        </a:tabLst>
                      </a:pPr>
                      <a:r>
                        <a:rPr sz="3200" spc="-5" dirty="0">
                          <a:latin typeface="Carlito"/>
                          <a:cs typeface="Carlito"/>
                        </a:rPr>
                        <a:t>sepa</a:t>
                      </a:r>
                      <a:r>
                        <a:rPr sz="3200" spc="-70" dirty="0">
                          <a:latin typeface="Carlito"/>
                          <a:cs typeface="Carlito"/>
                        </a:rPr>
                        <a:t>r</a:t>
                      </a:r>
                      <a:r>
                        <a:rPr sz="3200" spc="-25" dirty="0">
                          <a:latin typeface="Carlito"/>
                          <a:cs typeface="Carlito"/>
                        </a:rPr>
                        <a:t>a</a:t>
                      </a:r>
                      <a:r>
                        <a:rPr sz="3200" spc="-45" dirty="0">
                          <a:latin typeface="Carlito"/>
                          <a:cs typeface="Carlito"/>
                        </a:rPr>
                        <a:t>t</a:t>
                      </a:r>
                      <a:r>
                        <a:rPr sz="3200" spc="-15" dirty="0">
                          <a:latin typeface="Carlito"/>
                          <a:cs typeface="Carlito"/>
                        </a:rPr>
                        <a:t>e</a:t>
                      </a:r>
                      <a:r>
                        <a:rPr sz="3200" dirty="0">
                          <a:latin typeface="Carlito"/>
                          <a:cs typeface="Carlito"/>
                        </a:rPr>
                        <a:t>d	</a:t>
                      </a:r>
                      <a:r>
                        <a:rPr sz="3200" spc="-20" dirty="0">
                          <a:latin typeface="Carlito"/>
                          <a:cs typeface="Carlito"/>
                        </a:rPr>
                        <a:t>by</a:t>
                      </a:r>
                      <a:endParaRPr sz="3200">
                        <a:latin typeface="Carlito"/>
                        <a:cs typeface="Carlito"/>
                      </a:endParaRPr>
                    </a:p>
                  </a:txBody>
                  <a:tcPr marL="0" marR="0" marT="0" marB="0"/>
                </a:tc>
                <a:tc>
                  <a:txBody>
                    <a:bodyPr/>
                    <a:lstStyle/>
                    <a:p>
                      <a:pPr marL="393700">
                        <a:lnSpc>
                          <a:spcPts val="3360"/>
                        </a:lnSpc>
                      </a:pPr>
                      <a:r>
                        <a:rPr sz="3200" spc="-5" dirty="0">
                          <a:latin typeface="Carlito"/>
                          <a:cs typeface="Carlito"/>
                        </a:rPr>
                        <a:t>some</a:t>
                      </a:r>
                      <a:endParaRPr sz="3200">
                        <a:latin typeface="Carlito"/>
                        <a:cs typeface="Carlito"/>
                      </a:endParaRPr>
                    </a:p>
                  </a:txBody>
                  <a:tcPr marL="0" marR="0" marT="0" marB="0"/>
                </a:tc>
                <a:tc>
                  <a:txBody>
                    <a:bodyPr/>
                    <a:lstStyle/>
                    <a:p>
                      <a:pPr marL="6985" algn="ctr">
                        <a:lnSpc>
                          <a:spcPts val="3360"/>
                        </a:lnSpc>
                        <a:tabLst>
                          <a:tab pos="2058035" algn="l"/>
                        </a:tabLst>
                      </a:pPr>
                      <a:r>
                        <a:rPr sz="3200" dirty="0">
                          <a:latin typeface="Carlito"/>
                          <a:cs typeface="Carlito"/>
                        </a:rPr>
                        <a:t>Imaginary	Or</a:t>
                      </a:r>
                      <a:endParaRPr sz="3200">
                        <a:latin typeface="Carlito"/>
                        <a:cs typeface="Carlito"/>
                      </a:endParaRPr>
                    </a:p>
                  </a:txBody>
                  <a:tcPr marL="0" marR="0" marT="0" marB="0"/>
                </a:tc>
                <a:tc>
                  <a:txBody>
                    <a:bodyPr/>
                    <a:lstStyle/>
                    <a:p>
                      <a:pPr marR="24130" algn="r">
                        <a:lnSpc>
                          <a:spcPts val="3360"/>
                        </a:lnSpc>
                      </a:pPr>
                      <a:r>
                        <a:rPr sz="3200" spc="-40" dirty="0">
                          <a:latin typeface="Carlito"/>
                          <a:cs typeface="Carlito"/>
                        </a:rPr>
                        <a:t>r</a:t>
                      </a:r>
                      <a:r>
                        <a:rPr sz="3200" dirty="0">
                          <a:latin typeface="Carlito"/>
                          <a:cs typeface="Carlito"/>
                        </a:rPr>
                        <a:t>eal</a:t>
                      </a:r>
                      <a:endParaRPr sz="3200">
                        <a:latin typeface="Carlito"/>
                        <a:cs typeface="Carlito"/>
                      </a:endParaRPr>
                    </a:p>
                  </a:txBody>
                  <a:tcPr marL="0" marR="0" marT="0" marB="0"/>
                </a:tc>
                <a:extLst>
                  <a:ext uri="{0D108BD9-81ED-4DB2-BD59-A6C34878D82A}">
                    <a16:rowId xmlns:a16="http://schemas.microsoft.com/office/drawing/2014/main" val="10001"/>
                  </a:ext>
                </a:extLst>
              </a:tr>
            </a:tbl>
          </a:graphicData>
        </a:graphic>
      </p:graphicFrame>
      <p:sp>
        <p:nvSpPr>
          <p:cNvPr id="3" name="object 3"/>
          <p:cNvSpPr txBox="1"/>
          <p:nvPr/>
        </p:nvSpPr>
        <p:spPr>
          <a:xfrm>
            <a:off x="2215387" y="441402"/>
            <a:ext cx="7366000" cy="3808095"/>
          </a:xfrm>
          <a:prstGeom prst="rect">
            <a:avLst/>
          </a:prstGeom>
        </p:spPr>
        <p:txBody>
          <a:bodyPr vert="horz" wrap="square" lIns="0" tIns="13335" rIns="0" bIns="0" rtlCol="0">
            <a:spAutoFit/>
          </a:bodyPr>
          <a:lstStyle/>
          <a:p>
            <a:pPr marL="12700">
              <a:spcBef>
                <a:spcPts val="105"/>
              </a:spcBef>
            </a:pPr>
            <a:r>
              <a:rPr sz="3200" b="1" spc="-25" dirty="0">
                <a:solidFill>
                  <a:srgbClr val="775F54"/>
                </a:solidFill>
                <a:latin typeface="Carlito"/>
                <a:cs typeface="Carlito"/>
              </a:rPr>
              <a:t>SYSTEM, </a:t>
            </a:r>
            <a:r>
              <a:rPr sz="3200" b="1" spc="-5" dirty="0">
                <a:solidFill>
                  <a:srgbClr val="775F54"/>
                </a:solidFill>
                <a:latin typeface="Carlito"/>
                <a:cs typeface="Carlito"/>
              </a:rPr>
              <a:t>SURROUNDING ,UNIVERSE</a:t>
            </a:r>
            <a:endParaRPr sz="3200">
              <a:solidFill>
                <a:prstClr val="black"/>
              </a:solidFill>
              <a:latin typeface="Carlito"/>
              <a:cs typeface="Carlito"/>
            </a:endParaRPr>
          </a:p>
          <a:p>
            <a:pPr>
              <a:spcBef>
                <a:spcPts val="30"/>
              </a:spcBef>
            </a:pPr>
            <a:endParaRPr sz="4350">
              <a:solidFill>
                <a:prstClr val="black"/>
              </a:solidFill>
              <a:latin typeface="Carlito"/>
              <a:cs typeface="Carlito"/>
            </a:endParaRPr>
          </a:p>
          <a:p>
            <a:pPr marL="332740" indent="-320040">
              <a:buClr>
                <a:srgbClr val="DD8046"/>
              </a:buClr>
              <a:buSzPct val="59375"/>
              <a:buFont typeface="Wingdings"/>
              <a:buChar char=""/>
              <a:tabLst>
                <a:tab pos="332740" algn="l"/>
              </a:tabLst>
            </a:pPr>
            <a:r>
              <a:rPr sz="3200" b="1" spc="-20" dirty="0">
                <a:solidFill>
                  <a:prstClr val="black"/>
                </a:solidFill>
                <a:latin typeface="Carlito"/>
                <a:cs typeface="Carlito"/>
              </a:rPr>
              <a:t>SYSTEM</a:t>
            </a:r>
            <a:r>
              <a:rPr sz="3200" spc="-20" dirty="0">
                <a:solidFill>
                  <a:prstClr val="black"/>
                </a:solidFill>
                <a:latin typeface="Carlito"/>
                <a:cs typeface="Carlito"/>
              </a:rPr>
              <a:t>-Area </a:t>
            </a:r>
            <a:r>
              <a:rPr sz="3200" spc="-5" dirty="0">
                <a:solidFill>
                  <a:prstClr val="black"/>
                </a:solidFill>
                <a:latin typeface="Carlito"/>
                <a:cs typeface="Carlito"/>
              </a:rPr>
              <a:t>under thermodynamic</a:t>
            </a:r>
            <a:r>
              <a:rPr sz="3200" spc="30" dirty="0">
                <a:solidFill>
                  <a:prstClr val="black"/>
                </a:solidFill>
                <a:latin typeface="Carlito"/>
                <a:cs typeface="Carlito"/>
              </a:rPr>
              <a:t> </a:t>
            </a:r>
            <a:r>
              <a:rPr sz="3200" spc="-10" dirty="0">
                <a:solidFill>
                  <a:prstClr val="black"/>
                </a:solidFill>
                <a:latin typeface="Carlito"/>
                <a:cs typeface="Carlito"/>
              </a:rPr>
              <a:t>study</a:t>
            </a:r>
            <a:endParaRPr sz="3200">
              <a:solidFill>
                <a:prstClr val="black"/>
              </a:solidFill>
              <a:latin typeface="Carlito"/>
              <a:cs typeface="Carlito"/>
            </a:endParaRPr>
          </a:p>
          <a:p>
            <a:pPr marL="332740" indent="-320040">
              <a:spcBef>
                <a:spcPts val="700"/>
              </a:spcBef>
              <a:buClr>
                <a:srgbClr val="DD8046"/>
              </a:buClr>
              <a:buSzPct val="59375"/>
              <a:buFont typeface="Wingdings"/>
              <a:buChar char=""/>
              <a:tabLst>
                <a:tab pos="332740" algn="l"/>
              </a:tabLst>
            </a:pPr>
            <a:r>
              <a:rPr sz="3200" b="1" spc="-5" dirty="0">
                <a:solidFill>
                  <a:prstClr val="black"/>
                </a:solidFill>
                <a:latin typeface="Carlito"/>
                <a:cs typeface="Carlito"/>
              </a:rPr>
              <a:t>SURROUNDING </a:t>
            </a:r>
            <a:r>
              <a:rPr sz="3200" spc="-185" dirty="0">
                <a:solidFill>
                  <a:prstClr val="black"/>
                </a:solidFill>
                <a:latin typeface="Arial"/>
                <a:cs typeface="Arial"/>
              </a:rPr>
              <a:t>– </a:t>
            </a:r>
            <a:r>
              <a:rPr sz="3200" spc="-10" dirty="0">
                <a:solidFill>
                  <a:prstClr val="black"/>
                </a:solidFill>
                <a:latin typeface="Carlito"/>
                <a:cs typeface="Carlito"/>
              </a:rPr>
              <a:t>Area </a:t>
            </a:r>
            <a:r>
              <a:rPr sz="3200" spc="-5" dirty="0">
                <a:solidFill>
                  <a:prstClr val="black"/>
                </a:solidFill>
                <a:latin typeface="Carlito"/>
                <a:cs typeface="Carlito"/>
              </a:rPr>
              <a:t>outside </a:t>
            </a:r>
            <a:r>
              <a:rPr sz="3200" dirty="0">
                <a:solidFill>
                  <a:prstClr val="black"/>
                </a:solidFill>
                <a:latin typeface="Carlito"/>
                <a:cs typeface="Carlito"/>
              </a:rPr>
              <a:t>the</a:t>
            </a:r>
            <a:r>
              <a:rPr sz="3200" spc="-35" dirty="0">
                <a:solidFill>
                  <a:prstClr val="black"/>
                </a:solidFill>
                <a:latin typeface="Carlito"/>
                <a:cs typeface="Carlito"/>
              </a:rPr>
              <a:t> </a:t>
            </a:r>
            <a:r>
              <a:rPr sz="3200" spc="-30" dirty="0">
                <a:solidFill>
                  <a:prstClr val="black"/>
                </a:solidFill>
                <a:latin typeface="Carlito"/>
                <a:cs typeface="Carlito"/>
              </a:rPr>
              <a:t>system</a:t>
            </a:r>
            <a:endParaRPr sz="3200">
              <a:solidFill>
                <a:prstClr val="black"/>
              </a:solidFill>
              <a:latin typeface="Carlito"/>
              <a:cs typeface="Carlito"/>
            </a:endParaRPr>
          </a:p>
          <a:p>
            <a:endParaRPr sz="3200">
              <a:solidFill>
                <a:prstClr val="black"/>
              </a:solidFill>
              <a:latin typeface="Carlito"/>
              <a:cs typeface="Carlito"/>
            </a:endParaRPr>
          </a:p>
          <a:p>
            <a:pPr>
              <a:spcBef>
                <a:spcPts val="15"/>
              </a:spcBef>
            </a:pPr>
            <a:endParaRPr sz="3650">
              <a:solidFill>
                <a:prstClr val="black"/>
              </a:solidFill>
              <a:latin typeface="Carlito"/>
              <a:cs typeface="Carlito"/>
            </a:endParaRPr>
          </a:p>
          <a:p>
            <a:pPr marL="332740"/>
            <a:r>
              <a:rPr sz="3200" spc="-15" dirty="0">
                <a:solidFill>
                  <a:prstClr val="black"/>
                </a:solidFill>
                <a:latin typeface="Carlito"/>
                <a:cs typeface="Carlito"/>
              </a:rPr>
              <a:t>Surface/Layer/Partition</a:t>
            </a:r>
            <a:endParaRPr sz="3200">
              <a:solidFill>
                <a:prstClr val="black"/>
              </a:solidFill>
              <a:latin typeface="Carlito"/>
              <a:cs typeface="Carlito"/>
            </a:endParaRPr>
          </a:p>
        </p:txBody>
      </p:sp>
      <p:sp>
        <p:nvSpPr>
          <p:cNvPr id="4" name="object 4"/>
          <p:cNvSpPr txBox="1"/>
          <p:nvPr/>
        </p:nvSpPr>
        <p:spPr>
          <a:xfrm>
            <a:off x="2215388" y="4313301"/>
            <a:ext cx="4714875" cy="1001394"/>
          </a:xfrm>
          <a:prstGeom prst="rect">
            <a:avLst/>
          </a:prstGeom>
        </p:spPr>
        <p:txBody>
          <a:bodyPr vert="horz" wrap="square" lIns="0" tIns="12700" rIns="0" bIns="0" rtlCol="0">
            <a:spAutoFit/>
          </a:bodyPr>
          <a:lstStyle/>
          <a:p>
            <a:pPr marL="332740" marR="5080" indent="-320040">
              <a:spcBef>
                <a:spcPts val="100"/>
              </a:spcBef>
              <a:buClr>
                <a:srgbClr val="DD8046"/>
              </a:buClr>
              <a:buSzPct val="59375"/>
              <a:buFont typeface="Wingdings"/>
              <a:buChar char=""/>
              <a:tabLst>
                <a:tab pos="332740" algn="l"/>
                <a:tab pos="2333625" algn="l"/>
                <a:tab pos="2844800" algn="l"/>
                <a:tab pos="4330700" algn="l"/>
              </a:tabLst>
            </a:pPr>
            <a:r>
              <a:rPr sz="3200" b="1" spc="-5" dirty="0">
                <a:solidFill>
                  <a:prstClr val="black"/>
                </a:solidFill>
                <a:latin typeface="Carlito"/>
                <a:cs typeface="Carlito"/>
              </a:rPr>
              <a:t>UNIVERSE	</a:t>
            </a:r>
            <a:r>
              <a:rPr sz="3200" spc="-185" dirty="0">
                <a:solidFill>
                  <a:prstClr val="black"/>
                </a:solidFill>
                <a:latin typeface="Arial"/>
                <a:cs typeface="Arial"/>
              </a:rPr>
              <a:t>–	</a:t>
            </a:r>
            <a:r>
              <a:rPr sz="3200" spc="-25" dirty="0">
                <a:solidFill>
                  <a:prstClr val="black"/>
                </a:solidFill>
                <a:latin typeface="Carlito"/>
                <a:cs typeface="Carlito"/>
              </a:rPr>
              <a:t>System	</a:t>
            </a:r>
            <a:r>
              <a:rPr sz="3200" dirty="0">
                <a:solidFill>
                  <a:prstClr val="black"/>
                </a:solidFill>
                <a:latin typeface="Carlito"/>
                <a:cs typeface="Carlito"/>
              </a:rPr>
              <a:t>&amp;  </a:t>
            </a:r>
            <a:r>
              <a:rPr sz="3200" spc="-10" dirty="0">
                <a:solidFill>
                  <a:prstClr val="black"/>
                </a:solidFill>
                <a:latin typeface="Carlito"/>
                <a:cs typeface="Carlito"/>
              </a:rPr>
              <a:t>together </a:t>
            </a:r>
            <a:r>
              <a:rPr sz="3200" spc="-5" dirty="0">
                <a:solidFill>
                  <a:prstClr val="black"/>
                </a:solidFill>
                <a:latin typeface="Carlito"/>
                <a:cs typeface="Carlito"/>
              </a:rPr>
              <a:t>is called</a:t>
            </a:r>
            <a:r>
              <a:rPr sz="3200" spc="-60" dirty="0">
                <a:solidFill>
                  <a:prstClr val="black"/>
                </a:solidFill>
                <a:latin typeface="Carlito"/>
                <a:cs typeface="Carlito"/>
              </a:rPr>
              <a:t> </a:t>
            </a:r>
            <a:r>
              <a:rPr sz="3200" spc="-15" dirty="0">
                <a:solidFill>
                  <a:prstClr val="black"/>
                </a:solidFill>
                <a:latin typeface="Carlito"/>
                <a:cs typeface="Carlito"/>
              </a:rPr>
              <a:t>Universe</a:t>
            </a:r>
            <a:endParaRPr sz="3200">
              <a:solidFill>
                <a:prstClr val="black"/>
              </a:solidFill>
              <a:latin typeface="Carlito"/>
              <a:cs typeface="Carlito"/>
            </a:endParaRPr>
          </a:p>
        </p:txBody>
      </p:sp>
      <p:sp>
        <p:nvSpPr>
          <p:cNvPr id="5" name="object 5"/>
          <p:cNvSpPr txBox="1"/>
          <p:nvPr/>
        </p:nvSpPr>
        <p:spPr>
          <a:xfrm>
            <a:off x="7120510" y="4313302"/>
            <a:ext cx="3090545" cy="513715"/>
          </a:xfrm>
          <a:prstGeom prst="rect">
            <a:avLst/>
          </a:prstGeom>
        </p:spPr>
        <p:txBody>
          <a:bodyPr vert="horz" wrap="square" lIns="0" tIns="12700" rIns="0" bIns="0" rtlCol="0">
            <a:spAutoFit/>
          </a:bodyPr>
          <a:lstStyle/>
          <a:p>
            <a:pPr marL="12700">
              <a:spcBef>
                <a:spcPts val="100"/>
              </a:spcBef>
              <a:tabLst>
                <a:tab pos="2513330" algn="l"/>
              </a:tabLst>
            </a:pPr>
            <a:r>
              <a:rPr sz="3200" spc="-5" dirty="0">
                <a:solidFill>
                  <a:prstClr val="black"/>
                </a:solidFill>
                <a:latin typeface="Carlito"/>
                <a:cs typeface="Carlito"/>
              </a:rPr>
              <a:t>Sur</a:t>
            </a:r>
            <a:r>
              <a:rPr sz="3200" spc="-50" dirty="0">
                <a:solidFill>
                  <a:prstClr val="black"/>
                </a:solidFill>
                <a:latin typeface="Carlito"/>
                <a:cs typeface="Carlito"/>
              </a:rPr>
              <a:t>r</a:t>
            </a:r>
            <a:r>
              <a:rPr sz="3200" spc="-5" dirty="0">
                <a:solidFill>
                  <a:prstClr val="black"/>
                </a:solidFill>
                <a:latin typeface="Carlito"/>
                <a:cs typeface="Carlito"/>
              </a:rPr>
              <a:t>ounding</a:t>
            </a:r>
            <a:r>
              <a:rPr sz="3200" dirty="0">
                <a:solidFill>
                  <a:prstClr val="black"/>
                </a:solidFill>
                <a:latin typeface="Carlito"/>
                <a:cs typeface="Carlito"/>
              </a:rPr>
              <a:t>s	</a:t>
            </a:r>
            <a:r>
              <a:rPr sz="3200" spc="-5" dirty="0">
                <a:solidFill>
                  <a:prstClr val="black"/>
                </a:solidFill>
                <a:latin typeface="Carlito"/>
                <a:cs typeface="Carlito"/>
              </a:rPr>
              <a:t>put</a:t>
            </a:r>
            <a:endParaRPr sz="3200">
              <a:solidFill>
                <a:prstClr val="black"/>
              </a:solidFill>
              <a:latin typeface="Carlito"/>
              <a:cs typeface="Carli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B1DA3-5AB3-4324-8557-F31C22D30A94}"/>
              </a:ext>
            </a:extLst>
          </p:cNvPr>
          <p:cNvSpPr>
            <a:spLocks noGrp="1"/>
          </p:cNvSpPr>
          <p:nvPr>
            <p:ph type="title"/>
          </p:nvPr>
        </p:nvSpPr>
        <p:spPr>
          <a:xfrm>
            <a:off x="2209800" y="228601"/>
            <a:ext cx="7772400" cy="868363"/>
          </a:xfrm>
        </p:spPr>
        <p:txBody>
          <a:bodyPr>
            <a:normAutofit/>
          </a:bodyPr>
          <a:lstStyle/>
          <a:p>
            <a:pPr algn="ctr">
              <a:defRPr/>
            </a:pPr>
            <a:r>
              <a:rPr lang="en-US" dirty="0"/>
              <a:t>Q = mc</a:t>
            </a:r>
            <a:r>
              <a:rPr lang="el-GR" dirty="0"/>
              <a:t>Δ</a:t>
            </a:r>
            <a:r>
              <a:rPr lang="en-US" dirty="0"/>
              <a:t>t</a:t>
            </a:r>
          </a:p>
        </p:txBody>
      </p:sp>
      <p:sp>
        <p:nvSpPr>
          <p:cNvPr id="47107" name="Content Placeholder 2">
            <a:extLst>
              <a:ext uri="{FF2B5EF4-FFF2-40B4-BE49-F238E27FC236}">
                <a16:creationId xmlns:a16="http://schemas.microsoft.com/office/drawing/2014/main" id="{8C10C32B-50FA-41CB-8E9A-DBE61574C2ED}"/>
              </a:ext>
            </a:extLst>
          </p:cNvPr>
          <p:cNvSpPr>
            <a:spLocks noGrp="1"/>
          </p:cNvSpPr>
          <p:nvPr>
            <p:ph sz="quarter" idx="1"/>
          </p:nvPr>
        </p:nvSpPr>
        <p:spPr/>
        <p:txBody>
          <a:bodyPr/>
          <a:lstStyle/>
          <a:p>
            <a:pPr eaLnBrk="1" hangingPunct="1"/>
            <a:r>
              <a:rPr lang="en-US" altLang="en-US"/>
              <a:t>Q – Energy (Heat gained or lost)</a:t>
            </a:r>
          </a:p>
          <a:p>
            <a:pPr eaLnBrk="1" hangingPunct="1"/>
            <a:r>
              <a:rPr lang="en-US" altLang="en-US"/>
              <a:t>m – Mass</a:t>
            </a:r>
          </a:p>
          <a:p>
            <a:pPr eaLnBrk="1" hangingPunct="1"/>
            <a:r>
              <a:rPr lang="en-US" altLang="en-US"/>
              <a:t>c – Specific Heat</a:t>
            </a:r>
          </a:p>
          <a:p>
            <a:pPr eaLnBrk="1" hangingPunct="1"/>
            <a:r>
              <a:rPr lang="el-GR" altLang="en-US">
                <a:latin typeface="Franklin Gothic Book" panose="020B0503020102020204" pitchFamily="34" charset="0"/>
              </a:rPr>
              <a:t>Δ</a:t>
            </a:r>
            <a:r>
              <a:rPr lang="en-US" altLang="en-US"/>
              <a:t>t – Change in Temperature</a:t>
            </a:r>
          </a:p>
        </p:txBody>
      </p:sp>
      <p:sp>
        <p:nvSpPr>
          <p:cNvPr id="4" name="Isosceles Triangle 3">
            <a:extLst>
              <a:ext uri="{FF2B5EF4-FFF2-40B4-BE49-F238E27FC236}">
                <a16:creationId xmlns:a16="http://schemas.microsoft.com/office/drawing/2014/main" id="{963601AE-5A5D-4560-8FF6-4C6CE6B3B2BA}"/>
              </a:ext>
            </a:extLst>
          </p:cNvPr>
          <p:cNvSpPr/>
          <p:nvPr/>
        </p:nvSpPr>
        <p:spPr>
          <a:xfrm>
            <a:off x="5486400" y="1905000"/>
            <a:ext cx="4876800" cy="3886200"/>
          </a:xfrm>
          <a:prstGeom prst="triangle">
            <a:avLst>
              <a:gd name="adj" fmla="val 5000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92EC1D3F-52D1-4990-B2D9-51FD4B8C55EE}"/>
              </a:ext>
            </a:extLst>
          </p:cNvPr>
          <p:cNvCxnSpPr/>
          <p:nvPr/>
        </p:nvCxnSpPr>
        <p:spPr>
          <a:xfrm rot="10800000" flipH="1">
            <a:off x="6705600" y="3886200"/>
            <a:ext cx="2438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B3F151E-67F6-40B4-BC3B-D96D7BE50E4C}"/>
              </a:ext>
            </a:extLst>
          </p:cNvPr>
          <p:cNvCxnSpPr/>
          <p:nvPr/>
        </p:nvCxnSpPr>
        <p:spPr>
          <a:xfrm rot="5400000">
            <a:off x="6210300" y="4838700"/>
            <a:ext cx="1905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A5AF427-1A67-4352-81D5-0060EAE22E49}"/>
              </a:ext>
            </a:extLst>
          </p:cNvPr>
          <p:cNvCxnSpPr/>
          <p:nvPr/>
        </p:nvCxnSpPr>
        <p:spPr>
          <a:xfrm rot="16200000" flipH="1">
            <a:off x="7810500" y="4838700"/>
            <a:ext cx="1905000" cy="0"/>
          </a:xfrm>
          <a:prstGeom prst="line">
            <a:avLst/>
          </a:prstGeom>
        </p:spPr>
        <p:style>
          <a:lnRef idx="1">
            <a:schemeClr val="accent1"/>
          </a:lnRef>
          <a:fillRef idx="0">
            <a:schemeClr val="accent1"/>
          </a:fillRef>
          <a:effectRef idx="0">
            <a:schemeClr val="accent1"/>
          </a:effectRef>
          <a:fontRef idx="minor">
            <a:schemeClr val="tx1"/>
          </a:fontRef>
        </p:style>
      </p:cxnSp>
      <p:sp>
        <p:nvSpPr>
          <p:cNvPr id="47112" name="TextBox 12">
            <a:extLst>
              <a:ext uri="{FF2B5EF4-FFF2-40B4-BE49-F238E27FC236}">
                <a16:creationId xmlns:a16="http://schemas.microsoft.com/office/drawing/2014/main" id="{962D347E-DDC6-4AC1-9979-D3A67559F6FD}"/>
              </a:ext>
            </a:extLst>
          </p:cNvPr>
          <p:cNvSpPr txBox="1">
            <a:spLocks noChangeArrowheads="1"/>
          </p:cNvSpPr>
          <p:nvPr/>
        </p:nvSpPr>
        <p:spPr bwMode="auto">
          <a:xfrm>
            <a:off x="5715000" y="2895600"/>
            <a:ext cx="44196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dirty="0">
                <a:latin typeface="Perpetua" panose="02020502060401020303" pitchFamily="18" charset="0"/>
              </a:rPr>
              <a:t>Q</a:t>
            </a:r>
          </a:p>
          <a:p>
            <a:pPr algn="ctr" eaLnBrk="1" hangingPunct="1"/>
            <a:endParaRPr lang="en-US" altLang="en-US" sz="3200" dirty="0">
              <a:latin typeface="Perpetua" panose="02020502060401020303" pitchFamily="18" charset="0"/>
            </a:endParaRPr>
          </a:p>
          <a:p>
            <a:pPr algn="ctr" eaLnBrk="1" hangingPunct="1"/>
            <a:endParaRPr lang="en-US" altLang="en-US" sz="3200" dirty="0">
              <a:latin typeface="Perpetua" panose="02020502060401020303" pitchFamily="18" charset="0"/>
            </a:endParaRPr>
          </a:p>
          <a:p>
            <a:pPr algn="ctr" eaLnBrk="1" hangingPunct="1"/>
            <a:endParaRPr lang="en-US" altLang="en-US" sz="3200" dirty="0">
              <a:latin typeface="Perpetua" panose="02020502060401020303" pitchFamily="18" charset="0"/>
            </a:endParaRPr>
          </a:p>
          <a:p>
            <a:pPr algn="ctr" eaLnBrk="1" hangingPunct="1"/>
            <a:r>
              <a:rPr lang="en-US" altLang="en-US" sz="3200" dirty="0">
                <a:latin typeface="Perpetua" panose="02020502060401020303" pitchFamily="18" charset="0"/>
              </a:rPr>
              <a:t>m          c	    </a:t>
            </a:r>
            <a:r>
              <a:rPr lang="el-GR" altLang="en-US" sz="3200" dirty="0">
                <a:latin typeface="Franklin Gothic Book" panose="020B0503020102020204" pitchFamily="34" charset="0"/>
              </a:rPr>
              <a:t>Δ</a:t>
            </a:r>
            <a:r>
              <a:rPr lang="en-US" altLang="en-US" sz="3200" dirty="0">
                <a:latin typeface="Perpetua" panose="02020502060401020303" pitchFamily="18" charset="0"/>
              </a:rPr>
              <a:t>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4705" y="455117"/>
            <a:ext cx="10430593" cy="505908"/>
          </a:xfrm>
          <a:prstGeom prst="rect">
            <a:avLst/>
          </a:prstGeom>
        </p:spPr>
        <p:txBody>
          <a:bodyPr vert="horz" wrap="square" lIns="0" tIns="13335" rIns="0" bIns="0" rtlCol="0">
            <a:spAutoFit/>
          </a:bodyPr>
          <a:lstStyle/>
          <a:p>
            <a:pPr marL="43180">
              <a:spcBef>
                <a:spcPts val="105"/>
              </a:spcBef>
            </a:pPr>
            <a:r>
              <a:rPr spc="-555" dirty="0"/>
              <a:t>HEAT </a:t>
            </a:r>
            <a:r>
              <a:rPr spc="-545" dirty="0"/>
              <a:t>RESERVOIR,</a:t>
            </a:r>
            <a:r>
              <a:rPr spc="-280" dirty="0"/>
              <a:t> </a:t>
            </a:r>
            <a:r>
              <a:rPr spc="-555" dirty="0"/>
              <a:t>HEAT </a:t>
            </a:r>
            <a:r>
              <a:rPr spc="-540" dirty="0"/>
              <a:t>SOURCE, </a:t>
            </a:r>
            <a:r>
              <a:rPr spc="-555" dirty="0"/>
              <a:t>HEAT</a:t>
            </a:r>
            <a:r>
              <a:rPr spc="-580" dirty="0"/>
              <a:t> </a:t>
            </a:r>
            <a:r>
              <a:rPr spc="-515" dirty="0"/>
              <a:t>SINK</a:t>
            </a:r>
          </a:p>
        </p:txBody>
      </p:sp>
      <p:sp>
        <p:nvSpPr>
          <p:cNvPr id="3" name="object 3"/>
          <p:cNvSpPr txBox="1"/>
          <p:nvPr/>
        </p:nvSpPr>
        <p:spPr>
          <a:xfrm>
            <a:off x="2215387" y="1564638"/>
            <a:ext cx="7997190" cy="4321183"/>
          </a:xfrm>
          <a:prstGeom prst="rect">
            <a:avLst/>
          </a:prstGeom>
        </p:spPr>
        <p:txBody>
          <a:bodyPr vert="horz" wrap="square" lIns="0" tIns="75565" rIns="0" bIns="0" rtlCol="0">
            <a:spAutoFit/>
          </a:bodyPr>
          <a:lstStyle/>
          <a:p>
            <a:pPr marL="332105" marR="6350" indent="-320040" algn="just">
              <a:lnSpc>
                <a:spcPct val="85300"/>
              </a:lnSpc>
              <a:spcBef>
                <a:spcPts val="595"/>
              </a:spcBef>
              <a:buClr>
                <a:srgbClr val="DD8046"/>
              </a:buClr>
              <a:buSzPct val="59259"/>
              <a:buFont typeface="Wingdings"/>
              <a:buChar char=""/>
              <a:tabLst>
                <a:tab pos="332740" algn="l"/>
              </a:tabLst>
            </a:pPr>
            <a:r>
              <a:rPr sz="2700" spc="-240" dirty="0">
                <a:solidFill>
                  <a:srgbClr val="FF0000"/>
                </a:solidFill>
                <a:latin typeface="Georgia"/>
                <a:cs typeface="Georgia"/>
              </a:rPr>
              <a:t>HEAT </a:t>
            </a:r>
            <a:r>
              <a:rPr sz="2700" spc="-220" dirty="0">
                <a:solidFill>
                  <a:srgbClr val="FF0000"/>
                </a:solidFill>
                <a:latin typeface="Georgia"/>
                <a:cs typeface="Georgia"/>
              </a:rPr>
              <a:t>RESERVOIR- </a:t>
            </a:r>
            <a:r>
              <a:rPr sz="2850" i="1" spc="-155" dirty="0">
                <a:solidFill>
                  <a:prstClr val="black"/>
                </a:solidFill>
                <a:latin typeface="Georgia"/>
                <a:cs typeface="Georgia"/>
              </a:rPr>
              <a:t>Source </a:t>
            </a:r>
            <a:r>
              <a:rPr sz="2850" i="1" spc="-114" dirty="0">
                <a:solidFill>
                  <a:prstClr val="black"/>
                </a:solidFill>
                <a:latin typeface="Georgia"/>
                <a:cs typeface="Georgia"/>
              </a:rPr>
              <a:t>of infinite </a:t>
            </a:r>
            <a:r>
              <a:rPr sz="2850" i="1" spc="-140" dirty="0">
                <a:solidFill>
                  <a:prstClr val="black"/>
                </a:solidFill>
                <a:latin typeface="Georgia"/>
                <a:cs typeface="Georgia"/>
              </a:rPr>
              <a:t>heat </a:t>
            </a:r>
            <a:r>
              <a:rPr sz="2850" i="1" spc="-165" dirty="0">
                <a:solidFill>
                  <a:prstClr val="black"/>
                </a:solidFill>
                <a:latin typeface="Georgia"/>
                <a:cs typeface="Georgia"/>
              </a:rPr>
              <a:t>energy </a:t>
            </a:r>
            <a:r>
              <a:rPr sz="2850" i="1" spc="-170" dirty="0">
                <a:solidFill>
                  <a:prstClr val="black"/>
                </a:solidFill>
                <a:latin typeface="Georgia"/>
                <a:cs typeface="Georgia"/>
              </a:rPr>
              <a:t>&amp;  </a:t>
            </a:r>
            <a:r>
              <a:rPr sz="2850" i="1" spc="-105" dirty="0">
                <a:solidFill>
                  <a:prstClr val="black"/>
                </a:solidFill>
                <a:latin typeface="Georgia"/>
                <a:cs typeface="Georgia"/>
              </a:rPr>
              <a:t>finite </a:t>
            </a:r>
            <a:r>
              <a:rPr sz="2850" i="1" spc="-185" dirty="0">
                <a:solidFill>
                  <a:prstClr val="black"/>
                </a:solidFill>
                <a:latin typeface="Georgia"/>
                <a:cs typeface="Georgia"/>
              </a:rPr>
              <a:t>amount </a:t>
            </a:r>
            <a:r>
              <a:rPr sz="2850" i="1" spc="-114" dirty="0">
                <a:solidFill>
                  <a:prstClr val="black"/>
                </a:solidFill>
                <a:latin typeface="Georgia"/>
                <a:cs typeface="Georgia"/>
              </a:rPr>
              <a:t>of </a:t>
            </a:r>
            <a:r>
              <a:rPr sz="2850" i="1" spc="-140" dirty="0">
                <a:solidFill>
                  <a:prstClr val="black"/>
                </a:solidFill>
                <a:latin typeface="Georgia"/>
                <a:cs typeface="Georgia"/>
              </a:rPr>
              <a:t>heat </a:t>
            </a:r>
            <a:r>
              <a:rPr sz="2850" i="1" spc="-150" dirty="0">
                <a:solidFill>
                  <a:prstClr val="black"/>
                </a:solidFill>
                <a:latin typeface="Georgia"/>
                <a:cs typeface="Georgia"/>
              </a:rPr>
              <a:t>addition </a:t>
            </a:r>
            <a:r>
              <a:rPr sz="2850" i="1" spc="-170" dirty="0">
                <a:solidFill>
                  <a:prstClr val="black"/>
                </a:solidFill>
                <a:latin typeface="Georgia"/>
                <a:cs typeface="Georgia"/>
              </a:rPr>
              <a:t>&amp; </a:t>
            </a:r>
            <a:r>
              <a:rPr sz="2850" i="1" spc="-135" dirty="0">
                <a:solidFill>
                  <a:prstClr val="black"/>
                </a:solidFill>
                <a:latin typeface="Georgia"/>
                <a:cs typeface="Georgia"/>
              </a:rPr>
              <a:t>heat </a:t>
            </a:r>
            <a:r>
              <a:rPr sz="2850" i="1" spc="-110" dirty="0">
                <a:solidFill>
                  <a:prstClr val="black"/>
                </a:solidFill>
                <a:latin typeface="Georgia"/>
                <a:cs typeface="Georgia"/>
              </a:rPr>
              <a:t>rejection </a:t>
            </a:r>
            <a:r>
              <a:rPr sz="2850" i="1" spc="-180" dirty="0">
                <a:solidFill>
                  <a:prstClr val="black"/>
                </a:solidFill>
                <a:latin typeface="Georgia"/>
                <a:cs typeface="Georgia"/>
              </a:rPr>
              <a:t>from  </a:t>
            </a:r>
            <a:r>
              <a:rPr sz="2850" i="1" spc="-85" dirty="0">
                <a:solidFill>
                  <a:prstClr val="black"/>
                </a:solidFill>
                <a:latin typeface="Georgia"/>
                <a:cs typeface="Georgia"/>
              </a:rPr>
              <a:t>it </a:t>
            </a:r>
            <a:r>
              <a:rPr sz="2850" i="1" spc="-135" dirty="0">
                <a:solidFill>
                  <a:prstClr val="black"/>
                </a:solidFill>
                <a:latin typeface="Georgia"/>
                <a:cs typeface="Georgia"/>
              </a:rPr>
              <a:t>will </a:t>
            </a:r>
            <a:r>
              <a:rPr sz="2850" i="1" spc="-120" dirty="0">
                <a:solidFill>
                  <a:prstClr val="black"/>
                </a:solidFill>
                <a:latin typeface="Georgia"/>
                <a:cs typeface="Georgia"/>
              </a:rPr>
              <a:t>not </a:t>
            </a:r>
            <a:r>
              <a:rPr sz="2850" i="1" spc="-175" dirty="0">
                <a:solidFill>
                  <a:prstClr val="black"/>
                </a:solidFill>
                <a:latin typeface="Georgia"/>
                <a:cs typeface="Georgia"/>
              </a:rPr>
              <a:t>change </a:t>
            </a:r>
            <a:r>
              <a:rPr sz="2850" i="1" spc="-85" dirty="0">
                <a:solidFill>
                  <a:prstClr val="black"/>
                </a:solidFill>
                <a:latin typeface="Georgia"/>
                <a:cs typeface="Georgia"/>
              </a:rPr>
              <a:t>its</a:t>
            </a:r>
            <a:r>
              <a:rPr sz="2850" i="1" spc="55" dirty="0">
                <a:solidFill>
                  <a:prstClr val="black"/>
                </a:solidFill>
                <a:latin typeface="Georgia"/>
                <a:cs typeface="Georgia"/>
              </a:rPr>
              <a:t> </a:t>
            </a:r>
            <a:r>
              <a:rPr sz="2850" i="1" spc="-150" dirty="0">
                <a:solidFill>
                  <a:prstClr val="black"/>
                </a:solidFill>
                <a:latin typeface="Georgia"/>
                <a:cs typeface="Georgia"/>
              </a:rPr>
              <a:t>temperature</a:t>
            </a:r>
            <a:endParaRPr sz="2850">
              <a:solidFill>
                <a:prstClr val="black"/>
              </a:solidFill>
              <a:latin typeface="Georgia"/>
              <a:cs typeface="Georgia"/>
            </a:endParaRPr>
          </a:p>
          <a:p>
            <a:pPr marL="332740" indent="-320040" algn="just">
              <a:spcBef>
                <a:spcPts val="195"/>
              </a:spcBef>
              <a:buClr>
                <a:srgbClr val="DD8046"/>
              </a:buClr>
              <a:buSzPct val="56140"/>
              <a:buFont typeface="Wingdings"/>
              <a:buChar char=""/>
              <a:tabLst>
                <a:tab pos="332740" algn="l"/>
              </a:tabLst>
            </a:pPr>
            <a:r>
              <a:rPr sz="2850" i="1" spc="-265" dirty="0">
                <a:solidFill>
                  <a:prstClr val="black"/>
                </a:solidFill>
                <a:latin typeface="Georgia"/>
                <a:cs typeface="Georgia"/>
              </a:rPr>
              <a:t>E. </a:t>
            </a:r>
            <a:r>
              <a:rPr sz="2850" i="1" spc="-260" dirty="0">
                <a:solidFill>
                  <a:prstClr val="black"/>
                </a:solidFill>
                <a:latin typeface="Georgia"/>
                <a:cs typeface="Georgia"/>
              </a:rPr>
              <a:t>g. </a:t>
            </a:r>
            <a:r>
              <a:rPr sz="2850" i="1" spc="-195" dirty="0">
                <a:solidFill>
                  <a:prstClr val="black"/>
                </a:solidFill>
                <a:latin typeface="Georgia"/>
                <a:cs typeface="Georgia"/>
              </a:rPr>
              <a:t>Ocean, </a:t>
            </a:r>
            <a:r>
              <a:rPr sz="2850" i="1" spc="-235" dirty="0">
                <a:solidFill>
                  <a:prstClr val="black"/>
                </a:solidFill>
                <a:latin typeface="Georgia"/>
                <a:cs typeface="Georgia"/>
              </a:rPr>
              <a:t>River, </a:t>
            </a:r>
            <a:r>
              <a:rPr sz="2850" i="1" spc="-229" dirty="0">
                <a:solidFill>
                  <a:prstClr val="black"/>
                </a:solidFill>
                <a:latin typeface="Georgia"/>
                <a:cs typeface="Georgia"/>
              </a:rPr>
              <a:t>Large </a:t>
            </a:r>
            <a:r>
              <a:rPr sz="2850" i="1" spc="-95" dirty="0">
                <a:solidFill>
                  <a:prstClr val="black"/>
                </a:solidFill>
                <a:latin typeface="Georgia"/>
                <a:cs typeface="Georgia"/>
              </a:rPr>
              <a:t>bodies </a:t>
            </a:r>
            <a:r>
              <a:rPr sz="2850" i="1" spc="-114" dirty="0">
                <a:solidFill>
                  <a:prstClr val="black"/>
                </a:solidFill>
                <a:latin typeface="Georgia"/>
                <a:cs typeface="Georgia"/>
              </a:rPr>
              <a:t>of </a:t>
            </a:r>
            <a:r>
              <a:rPr sz="2850" i="1" spc="-190" dirty="0">
                <a:solidFill>
                  <a:prstClr val="black"/>
                </a:solidFill>
                <a:latin typeface="Georgia"/>
                <a:cs typeface="Georgia"/>
              </a:rPr>
              <a:t>water</a:t>
            </a:r>
            <a:r>
              <a:rPr sz="2850" i="1" spc="-254" dirty="0">
                <a:solidFill>
                  <a:prstClr val="black"/>
                </a:solidFill>
                <a:latin typeface="Georgia"/>
                <a:cs typeface="Georgia"/>
              </a:rPr>
              <a:t> </a:t>
            </a:r>
            <a:r>
              <a:rPr sz="2850" i="1" spc="-190" dirty="0">
                <a:solidFill>
                  <a:prstClr val="black"/>
                </a:solidFill>
                <a:latin typeface="Georgia"/>
                <a:cs typeface="Georgia"/>
              </a:rPr>
              <a:t>Lake</a:t>
            </a:r>
            <a:endParaRPr sz="2850">
              <a:solidFill>
                <a:prstClr val="black"/>
              </a:solidFill>
              <a:latin typeface="Georgia"/>
              <a:cs typeface="Georgia"/>
            </a:endParaRPr>
          </a:p>
          <a:p>
            <a:pPr>
              <a:spcBef>
                <a:spcPts val="15"/>
              </a:spcBef>
              <a:buClr>
                <a:srgbClr val="DD8046"/>
              </a:buClr>
              <a:buFont typeface="Wingdings"/>
              <a:buChar char=""/>
            </a:pPr>
            <a:endParaRPr sz="3800">
              <a:solidFill>
                <a:prstClr val="black"/>
              </a:solidFill>
              <a:latin typeface="Georgia"/>
              <a:cs typeface="Georgia"/>
            </a:endParaRPr>
          </a:p>
          <a:p>
            <a:pPr marL="332105" marR="5080" indent="-320040" algn="just">
              <a:lnSpc>
                <a:spcPts val="2920"/>
              </a:lnSpc>
              <a:buClr>
                <a:srgbClr val="DD8046"/>
              </a:buClr>
              <a:buSzPct val="56140"/>
              <a:buFont typeface="Wingdings"/>
              <a:buChar char=""/>
              <a:tabLst>
                <a:tab pos="332740" algn="l"/>
              </a:tabLst>
            </a:pPr>
            <a:r>
              <a:rPr sz="2850" i="1" spc="-345" dirty="0">
                <a:solidFill>
                  <a:srgbClr val="FF0000"/>
                </a:solidFill>
                <a:latin typeface="Georgia"/>
                <a:cs typeface="Georgia"/>
              </a:rPr>
              <a:t>HEAT </a:t>
            </a:r>
            <a:r>
              <a:rPr sz="2850" i="1" spc="-310" dirty="0">
                <a:solidFill>
                  <a:srgbClr val="FF0000"/>
                </a:solidFill>
                <a:latin typeface="Georgia"/>
                <a:cs typeface="Georgia"/>
              </a:rPr>
              <a:t>SOURCE- </a:t>
            </a:r>
            <a:r>
              <a:rPr sz="2850" i="1" spc="-229" dirty="0">
                <a:solidFill>
                  <a:prstClr val="black"/>
                </a:solidFill>
                <a:latin typeface="Georgia"/>
                <a:cs typeface="Georgia"/>
              </a:rPr>
              <a:t>Heat </a:t>
            </a:r>
            <a:r>
              <a:rPr sz="2850" i="1" spc="-130" dirty="0">
                <a:solidFill>
                  <a:prstClr val="black"/>
                </a:solidFill>
                <a:latin typeface="Georgia"/>
                <a:cs typeface="Georgia"/>
              </a:rPr>
              <a:t>reservoirs </a:t>
            </a:r>
            <a:r>
              <a:rPr sz="2850" i="1" spc="-145" dirty="0">
                <a:solidFill>
                  <a:prstClr val="black"/>
                </a:solidFill>
                <a:latin typeface="Georgia"/>
                <a:cs typeface="Georgia"/>
              </a:rPr>
              <a:t>which </a:t>
            </a:r>
            <a:r>
              <a:rPr sz="2850" i="1" spc="-105" dirty="0">
                <a:solidFill>
                  <a:prstClr val="black"/>
                </a:solidFill>
                <a:latin typeface="Georgia"/>
                <a:cs typeface="Georgia"/>
              </a:rPr>
              <a:t>supplies </a:t>
            </a:r>
            <a:r>
              <a:rPr sz="2850" i="1" spc="-145" dirty="0">
                <a:solidFill>
                  <a:prstClr val="black"/>
                </a:solidFill>
                <a:latin typeface="Georgia"/>
                <a:cs typeface="Georgia"/>
              </a:rPr>
              <a:t>heat  </a:t>
            </a:r>
            <a:r>
              <a:rPr sz="2850" i="1" spc="-105" dirty="0">
                <a:solidFill>
                  <a:prstClr val="black"/>
                </a:solidFill>
                <a:latin typeface="Georgia"/>
                <a:cs typeface="Georgia"/>
              </a:rPr>
              <a:t>to </a:t>
            </a:r>
            <a:r>
              <a:rPr sz="2850" i="1" spc="-140" dirty="0">
                <a:solidFill>
                  <a:prstClr val="black"/>
                </a:solidFill>
                <a:latin typeface="Georgia"/>
                <a:cs typeface="Georgia"/>
              </a:rPr>
              <a:t>system </a:t>
            </a:r>
            <a:r>
              <a:rPr sz="2850" i="1" spc="-85" dirty="0">
                <a:solidFill>
                  <a:prstClr val="black"/>
                </a:solidFill>
                <a:latin typeface="Georgia"/>
                <a:cs typeface="Georgia"/>
              </a:rPr>
              <a:t>is </a:t>
            </a:r>
            <a:r>
              <a:rPr sz="2850" i="1" spc="-125" dirty="0">
                <a:solidFill>
                  <a:prstClr val="black"/>
                </a:solidFill>
                <a:latin typeface="Georgia"/>
                <a:cs typeface="Georgia"/>
              </a:rPr>
              <a:t>called </a:t>
            </a:r>
            <a:r>
              <a:rPr sz="2850" i="1" spc="-135" dirty="0">
                <a:solidFill>
                  <a:prstClr val="black"/>
                </a:solidFill>
                <a:latin typeface="Georgia"/>
                <a:cs typeface="Georgia"/>
              </a:rPr>
              <a:t>heat</a:t>
            </a:r>
            <a:r>
              <a:rPr sz="2850" i="1" spc="-25" dirty="0">
                <a:solidFill>
                  <a:prstClr val="black"/>
                </a:solidFill>
                <a:latin typeface="Georgia"/>
                <a:cs typeface="Georgia"/>
              </a:rPr>
              <a:t> </a:t>
            </a:r>
            <a:r>
              <a:rPr sz="2850" i="1" spc="-114" dirty="0">
                <a:solidFill>
                  <a:prstClr val="black"/>
                </a:solidFill>
                <a:latin typeface="Georgia"/>
                <a:cs typeface="Georgia"/>
              </a:rPr>
              <a:t>source</a:t>
            </a:r>
            <a:endParaRPr sz="2850">
              <a:solidFill>
                <a:prstClr val="black"/>
              </a:solidFill>
              <a:latin typeface="Georgia"/>
              <a:cs typeface="Georgia"/>
            </a:endParaRPr>
          </a:p>
          <a:p>
            <a:pPr>
              <a:spcBef>
                <a:spcPts val="50"/>
              </a:spcBef>
              <a:buClr>
                <a:srgbClr val="DD8046"/>
              </a:buClr>
              <a:buFont typeface="Wingdings"/>
              <a:buChar char=""/>
            </a:pPr>
            <a:endParaRPr sz="3750">
              <a:solidFill>
                <a:prstClr val="black"/>
              </a:solidFill>
              <a:latin typeface="Georgia"/>
              <a:cs typeface="Georgia"/>
            </a:endParaRPr>
          </a:p>
          <a:p>
            <a:pPr marL="332105" marR="5715" indent="-320040" algn="just">
              <a:lnSpc>
                <a:spcPts val="2920"/>
              </a:lnSpc>
              <a:buClr>
                <a:srgbClr val="DD8046"/>
              </a:buClr>
              <a:buSzPct val="56140"/>
              <a:buFont typeface="Wingdings"/>
              <a:buChar char=""/>
              <a:tabLst>
                <a:tab pos="332740" algn="l"/>
              </a:tabLst>
            </a:pPr>
            <a:r>
              <a:rPr sz="2850" i="1" spc="-345" dirty="0">
                <a:solidFill>
                  <a:srgbClr val="FF0000"/>
                </a:solidFill>
                <a:latin typeface="Georgia"/>
                <a:cs typeface="Georgia"/>
              </a:rPr>
              <a:t>HEAT </a:t>
            </a:r>
            <a:r>
              <a:rPr sz="2850" i="1" spc="-265" dirty="0">
                <a:solidFill>
                  <a:srgbClr val="FF0000"/>
                </a:solidFill>
                <a:latin typeface="Georgia"/>
                <a:cs typeface="Georgia"/>
              </a:rPr>
              <a:t>SINK- </a:t>
            </a:r>
            <a:r>
              <a:rPr sz="2850" i="1" spc="-225" dirty="0">
                <a:solidFill>
                  <a:prstClr val="black"/>
                </a:solidFill>
                <a:latin typeface="Georgia"/>
                <a:cs typeface="Georgia"/>
              </a:rPr>
              <a:t>Heat </a:t>
            </a:r>
            <a:r>
              <a:rPr sz="2850" i="1" spc="-135" dirty="0">
                <a:solidFill>
                  <a:prstClr val="black"/>
                </a:solidFill>
                <a:latin typeface="Georgia"/>
                <a:cs typeface="Georgia"/>
              </a:rPr>
              <a:t>reservoir </a:t>
            </a:r>
            <a:r>
              <a:rPr sz="2850" i="1" spc="-145" dirty="0">
                <a:solidFill>
                  <a:prstClr val="black"/>
                </a:solidFill>
                <a:latin typeface="Georgia"/>
                <a:cs typeface="Georgia"/>
              </a:rPr>
              <a:t>which </a:t>
            </a:r>
            <a:r>
              <a:rPr sz="2850" i="1" spc="-114" dirty="0">
                <a:solidFill>
                  <a:prstClr val="black"/>
                </a:solidFill>
                <a:latin typeface="Georgia"/>
                <a:cs typeface="Georgia"/>
              </a:rPr>
              <a:t>receives</a:t>
            </a:r>
            <a:r>
              <a:rPr sz="2850" i="1" spc="455" dirty="0">
                <a:solidFill>
                  <a:prstClr val="black"/>
                </a:solidFill>
                <a:latin typeface="Georgia"/>
                <a:cs typeface="Georgia"/>
              </a:rPr>
              <a:t> </a:t>
            </a:r>
            <a:r>
              <a:rPr sz="2850" i="1" spc="-145" dirty="0">
                <a:solidFill>
                  <a:prstClr val="black"/>
                </a:solidFill>
                <a:latin typeface="Georgia"/>
                <a:cs typeface="Georgia"/>
              </a:rPr>
              <a:t>absorbs  </a:t>
            </a:r>
            <a:r>
              <a:rPr sz="2850" i="1" spc="-135" dirty="0">
                <a:solidFill>
                  <a:prstClr val="black"/>
                </a:solidFill>
                <a:latin typeface="Georgia"/>
                <a:cs typeface="Georgia"/>
              </a:rPr>
              <a:t>heat </a:t>
            </a:r>
            <a:r>
              <a:rPr sz="2850" i="1" spc="-180" dirty="0">
                <a:solidFill>
                  <a:prstClr val="black"/>
                </a:solidFill>
                <a:latin typeface="Georgia"/>
                <a:cs typeface="Georgia"/>
              </a:rPr>
              <a:t>from </a:t>
            </a:r>
            <a:r>
              <a:rPr sz="2850" i="1" spc="-80" dirty="0">
                <a:solidFill>
                  <a:prstClr val="black"/>
                </a:solidFill>
                <a:latin typeface="Georgia"/>
                <a:cs typeface="Georgia"/>
              </a:rPr>
              <a:t>the</a:t>
            </a:r>
            <a:r>
              <a:rPr sz="2850" i="1" spc="10" dirty="0">
                <a:solidFill>
                  <a:prstClr val="black"/>
                </a:solidFill>
                <a:latin typeface="Georgia"/>
                <a:cs typeface="Georgia"/>
              </a:rPr>
              <a:t> </a:t>
            </a:r>
            <a:r>
              <a:rPr sz="2850" i="1" spc="-140" dirty="0">
                <a:solidFill>
                  <a:prstClr val="black"/>
                </a:solidFill>
                <a:latin typeface="Georgia"/>
                <a:cs typeface="Georgia"/>
              </a:rPr>
              <a:t>system</a:t>
            </a:r>
            <a:endParaRPr sz="2850">
              <a:solidFill>
                <a:prstClr val="black"/>
              </a:solidFill>
              <a:latin typeface="Georgia"/>
              <a:cs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90775" y="179324"/>
            <a:ext cx="7054215" cy="1066165"/>
          </a:xfrm>
          <a:prstGeom prst="rect">
            <a:avLst/>
          </a:prstGeom>
        </p:spPr>
        <p:txBody>
          <a:bodyPr vert="horz" wrap="square" lIns="0" tIns="12065" rIns="0" bIns="0" rtlCol="0">
            <a:spAutoFit/>
          </a:bodyPr>
          <a:lstStyle/>
          <a:p>
            <a:pPr algn="ctr">
              <a:spcBef>
                <a:spcPts val="95"/>
              </a:spcBef>
            </a:pPr>
            <a:r>
              <a:rPr sz="4000" spc="-405" dirty="0">
                <a:solidFill>
                  <a:srgbClr val="C00000"/>
                </a:solidFill>
              </a:rPr>
              <a:t>2</a:t>
            </a:r>
            <a:r>
              <a:rPr sz="3975" spc="-607" baseline="25157" dirty="0">
                <a:solidFill>
                  <a:srgbClr val="C00000"/>
                </a:solidFill>
              </a:rPr>
              <a:t>ND </a:t>
            </a:r>
            <a:r>
              <a:rPr sz="4000" spc="-735" dirty="0">
                <a:solidFill>
                  <a:srgbClr val="C00000"/>
                </a:solidFill>
              </a:rPr>
              <a:t>LAW </a:t>
            </a:r>
            <a:r>
              <a:rPr sz="4000" spc="-620" dirty="0">
                <a:solidFill>
                  <a:srgbClr val="C00000"/>
                </a:solidFill>
              </a:rPr>
              <a:t>OF</a:t>
            </a:r>
            <a:r>
              <a:rPr sz="4000" spc="-285" dirty="0">
                <a:solidFill>
                  <a:srgbClr val="C00000"/>
                </a:solidFill>
              </a:rPr>
              <a:t> </a:t>
            </a:r>
            <a:r>
              <a:rPr sz="4000" spc="-710" dirty="0">
                <a:solidFill>
                  <a:srgbClr val="C00000"/>
                </a:solidFill>
              </a:rPr>
              <a:t>THERMODYNAMICS</a:t>
            </a:r>
            <a:endParaRPr sz="4000"/>
          </a:p>
          <a:p>
            <a:pPr marL="1270" algn="ctr">
              <a:spcBef>
                <a:spcPts val="40"/>
              </a:spcBef>
            </a:pPr>
            <a:r>
              <a:rPr sz="2800" spc="-490" dirty="0">
                <a:solidFill>
                  <a:srgbClr val="C00000"/>
                </a:solidFill>
              </a:rPr>
              <a:t>KELVIN </a:t>
            </a:r>
            <a:r>
              <a:rPr sz="2800" spc="-430" dirty="0">
                <a:solidFill>
                  <a:srgbClr val="C00000"/>
                </a:solidFill>
              </a:rPr>
              <a:t>–PLANCK’S</a:t>
            </a:r>
            <a:r>
              <a:rPr sz="2800" spc="-415" dirty="0">
                <a:solidFill>
                  <a:srgbClr val="C00000"/>
                </a:solidFill>
              </a:rPr>
              <a:t> </a:t>
            </a:r>
            <a:r>
              <a:rPr sz="2800" spc="-455" dirty="0">
                <a:solidFill>
                  <a:srgbClr val="C00000"/>
                </a:solidFill>
              </a:rPr>
              <a:t>STATEMENT</a:t>
            </a:r>
            <a:endParaRPr sz="2800"/>
          </a:p>
        </p:txBody>
      </p:sp>
      <p:sp>
        <p:nvSpPr>
          <p:cNvPr id="3" name="object 3"/>
          <p:cNvSpPr/>
          <p:nvPr/>
        </p:nvSpPr>
        <p:spPr>
          <a:xfrm>
            <a:off x="2188419" y="2057401"/>
            <a:ext cx="2489351" cy="4001131"/>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p:nvPr/>
        </p:nvSpPr>
        <p:spPr>
          <a:xfrm>
            <a:off x="4879975" y="2053815"/>
            <a:ext cx="5101590" cy="2250440"/>
          </a:xfrm>
          <a:prstGeom prst="rect">
            <a:avLst/>
          </a:prstGeom>
        </p:spPr>
        <p:txBody>
          <a:bodyPr vert="horz" wrap="square" lIns="0" tIns="42544" rIns="0" bIns="0" rtlCol="0">
            <a:spAutoFit/>
          </a:bodyPr>
          <a:lstStyle/>
          <a:p>
            <a:pPr marL="12700" marR="5080" algn="just">
              <a:lnSpc>
                <a:spcPct val="94800"/>
              </a:lnSpc>
              <a:spcBef>
                <a:spcPts val="334"/>
              </a:spcBef>
            </a:pPr>
            <a:r>
              <a:rPr sz="3800" i="1" spc="-210" dirty="0">
                <a:solidFill>
                  <a:srgbClr val="FF0000"/>
                </a:solidFill>
                <a:latin typeface="Georgia"/>
                <a:cs typeface="Georgia"/>
              </a:rPr>
              <a:t>It </a:t>
            </a:r>
            <a:r>
              <a:rPr sz="3800" i="1" spc="-114" dirty="0">
                <a:solidFill>
                  <a:srgbClr val="FF0000"/>
                </a:solidFill>
                <a:latin typeface="Georgia"/>
                <a:cs typeface="Georgia"/>
              </a:rPr>
              <a:t>is </a:t>
            </a:r>
            <a:r>
              <a:rPr sz="3800" i="1" spc="-140" dirty="0">
                <a:solidFill>
                  <a:srgbClr val="FF0000"/>
                </a:solidFill>
                <a:latin typeface="Georgia"/>
                <a:cs typeface="Georgia"/>
              </a:rPr>
              <a:t>impossible </a:t>
            </a:r>
            <a:r>
              <a:rPr sz="3800" i="1" spc="-150" dirty="0">
                <a:solidFill>
                  <a:srgbClr val="FF0000"/>
                </a:solidFill>
                <a:latin typeface="Georgia"/>
                <a:cs typeface="Georgia"/>
              </a:rPr>
              <a:t>to  </a:t>
            </a:r>
            <a:r>
              <a:rPr sz="3800" i="1" spc="-155" dirty="0">
                <a:solidFill>
                  <a:srgbClr val="FF0000"/>
                </a:solidFill>
                <a:latin typeface="Georgia"/>
                <a:cs typeface="Georgia"/>
              </a:rPr>
              <a:t>construct </a:t>
            </a:r>
            <a:r>
              <a:rPr sz="3800" i="1" spc="-420" dirty="0">
                <a:solidFill>
                  <a:srgbClr val="FF0000"/>
                </a:solidFill>
                <a:latin typeface="Georgia"/>
                <a:cs typeface="Georgia"/>
              </a:rPr>
              <a:t>a </a:t>
            </a:r>
            <a:r>
              <a:rPr sz="3800" i="1" spc="-210" dirty="0">
                <a:solidFill>
                  <a:srgbClr val="FF0000"/>
                </a:solidFill>
                <a:latin typeface="Georgia"/>
                <a:cs typeface="Georgia"/>
              </a:rPr>
              <a:t>machine  </a:t>
            </a:r>
            <a:r>
              <a:rPr sz="3800" i="1" spc="-195" dirty="0">
                <a:solidFill>
                  <a:srgbClr val="FF0000"/>
                </a:solidFill>
                <a:latin typeface="Georgia"/>
                <a:cs typeface="Georgia"/>
              </a:rPr>
              <a:t>which </a:t>
            </a:r>
            <a:r>
              <a:rPr sz="3800" i="1" spc="-175" dirty="0">
                <a:solidFill>
                  <a:srgbClr val="FF0000"/>
                </a:solidFill>
                <a:latin typeface="Georgia"/>
                <a:cs typeface="Georgia"/>
              </a:rPr>
              <a:t>operates </a:t>
            </a:r>
            <a:r>
              <a:rPr sz="3800" i="1" spc="-185" dirty="0">
                <a:solidFill>
                  <a:srgbClr val="FF0000"/>
                </a:solidFill>
                <a:latin typeface="Georgia"/>
                <a:cs typeface="Georgia"/>
              </a:rPr>
              <a:t>in </a:t>
            </a:r>
            <a:r>
              <a:rPr sz="3800" i="1" spc="-160" dirty="0">
                <a:solidFill>
                  <a:srgbClr val="FF0000"/>
                </a:solidFill>
                <a:latin typeface="Georgia"/>
                <a:cs typeface="Georgia"/>
              </a:rPr>
              <a:t>cycle  whose </a:t>
            </a:r>
            <a:r>
              <a:rPr sz="3800" i="1" spc="-95" dirty="0">
                <a:solidFill>
                  <a:srgbClr val="FF0000"/>
                </a:solidFill>
                <a:latin typeface="Georgia"/>
                <a:cs typeface="Georgia"/>
              </a:rPr>
              <a:t>sole </a:t>
            </a:r>
            <a:r>
              <a:rPr sz="3800" i="1" spc="-114" dirty="0">
                <a:solidFill>
                  <a:srgbClr val="FF0000"/>
                </a:solidFill>
                <a:latin typeface="Georgia"/>
                <a:cs typeface="Georgia"/>
              </a:rPr>
              <a:t>effect is</a:t>
            </a:r>
            <a:r>
              <a:rPr sz="3800" i="1" spc="-15" dirty="0">
                <a:solidFill>
                  <a:srgbClr val="FF0000"/>
                </a:solidFill>
                <a:latin typeface="Georgia"/>
                <a:cs typeface="Georgia"/>
              </a:rPr>
              <a:t> </a:t>
            </a:r>
            <a:r>
              <a:rPr sz="3800" i="1" spc="-150" dirty="0">
                <a:solidFill>
                  <a:srgbClr val="FF0000"/>
                </a:solidFill>
                <a:latin typeface="Georgia"/>
                <a:cs typeface="Georgia"/>
              </a:rPr>
              <a:t>to</a:t>
            </a:r>
            <a:endParaRPr sz="3800">
              <a:solidFill>
                <a:prstClr val="black"/>
              </a:solidFill>
              <a:latin typeface="Georgia"/>
              <a:cs typeface="Georgia"/>
            </a:endParaRPr>
          </a:p>
        </p:txBody>
      </p:sp>
      <p:sp>
        <p:nvSpPr>
          <p:cNvPr id="5" name="object 5"/>
          <p:cNvSpPr txBox="1"/>
          <p:nvPr/>
        </p:nvSpPr>
        <p:spPr>
          <a:xfrm>
            <a:off x="7341489" y="4248951"/>
            <a:ext cx="2637790" cy="1152525"/>
          </a:xfrm>
          <a:prstGeom prst="rect">
            <a:avLst/>
          </a:prstGeom>
        </p:spPr>
        <p:txBody>
          <a:bodyPr vert="horz" wrap="square" lIns="0" tIns="55244" rIns="0" bIns="0" rtlCol="0">
            <a:spAutoFit/>
          </a:bodyPr>
          <a:lstStyle/>
          <a:p>
            <a:pPr marL="165100" marR="5080" indent="-152400">
              <a:lnSpc>
                <a:spcPts val="4320"/>
              </a:lnSpc>
              <a:spcBef>
                <a:spcPts val="434"/>
              </a:spcBef>
              <a:tabLst>
                <a:tab pos="1849120" algn="l"/>
                <a:tab pos="2244090" algn="l"/>
              </a:tabLst>
            </a:pPr>
            <a:r>
              <a:rPr sz="3800" i="1" spc="-105" dirty="0">
                <a:solidFill>
                  <a:srgbClr val="FF0000"/>
                </a:solidFill>
                <a:latin typeface="Georgia"/>
                <a:cs typeface="Georgia"/>
              </a:rPr>
              <a:t>h</a:t>
            </a:r>
            <a:r>
              <a:rPr sz="3800" i="1" spc="-100" dirty="0">
                <a:solidFill>
                  <a:srgbClr val="FF0000"/>
                </a:solidFill>
                <a:latin typeface="Georgia"/>
                <a:cs typeface="Georgia"/>
              </a:rPr>
              <a:t>e</a:t>
            </a:r>
            <a:r>
              <a:rPr sz="3800" i="1" spc="-330" dirty="0">
                <a:solidFill>
                  <a:srgbClr val="FF0000"/>
                </a:solidFill>
                <a:latin typeface="Georgia"/>
                <a:cs typeface="Georgia"/>
              </a:rPr>
              <a:t>a</a:t>
            </a:r>
            <a:r>
              <a:rPr sz="3800" i="1" spc="-200" dirty="0">
                <a:solidFill>
                  <a:srgbClr val="FF0000"/>
                </a:solidFill>
                <a:latin typeface="Georgia"/>
                <a:cs typeface="Georgia"/>
              </a:rPr>
              <a:t>t</a:t>
            </a:r>
            <a:r>
              <a:rPr sz="3800" i="1" dirty="0">
                <a:solidFill>
                  <a:srgbClr val="FF0000"/>
                </a:solidFill>
                <a:latin typeface="Georgia"/>
                <a:cs typeface="Georgia"/>
              </a:rPr>
              <a:t>	</a:t>
            </a:r>
            <a:r>
              <a:rPr sz="3800" i="1" spc="-170" dirty="0">
                <a:solidFill>
                  <a:srgbClr val="FF0000"/>
                </a:solidFill>
                <a:latin typeface="Georgia"/>
                <a:cs typeface="Georgia"/>
              </a:rPr>
              <a:t>in</a:t>
            </a:r>
            <a:r>
              <a:rPr sz="3800" i="1" spc="-175" dirty="0">
                <a:solidFill>
                  <a:srgbClr val="FF0000"/>
                </a:solidFill>
                <a:latin typeface="Georgia"/>
                <a:cs typeface="Georgia"/>
              </a:rPr>
              <a:t>t</a:t>
            </a:r>
            <a:r>
              <a:rPr sz="3800" i="1" spc="-95" dirty="0">
                <a:solidFill>
                  <a:srgbClr val="FF0000"/>
                </a:solidFill>
                <a:latin typeface="Georgia"/>
                <a:cs typeface="Georgia"/>
              </a:rPr>
              <a:t>o </a:t>
            </a:r>
            <a:r>
              <a:rPr sz="3800" i="1" spc="-60" dirty="0">
                <a:solidFill>
                  <a:srgbClr val="FF0000"/>
                </a:solidFill>
                <a:latin typeface="Georgia"/>
                <a:cs typeface="Georgia"/>
              </a:rPr>
              <a:t> </a:t>
            </a:r>
            <a:r>
              <a:rPr sz="3800" i="1" spc="-265" dirty="0">
                <a:solidFill>
                  <a:srgbClr val="FF0000"/>
                </a:solidFill>
                <a:latin typeface="Georgia"/>
                <a:cs typeface="Georgia"/>
              </a:rPr>
              <a:t>amoun</a:t>
            </a:r>
            <a:r>
              <a:rPr sz="3800" i="1" spc="-145" dirty="0">
                <a:solidFill>
                  <a:srgbClr val="FF0000"/>
                </a:solidFill>
                <a:latin typeface="Georgia"/>
                <a:cs typeface="Georgia"/>
              </a:rPr>
              <a:t>t</a:t>
            </a:r>
            <a:r>
              <a:rPr sz="3800" i="1" dirty="0">
                <a:solidFill>
                  <a:srgbClr val="FF0000"/>
                </a:solidFill>
                <a:latin typeface="Georgia"/>
                <a:cs typeface="Georgia"/>
              </a:rPr>
              <a:t>		</a:t>
            </a:r>
            <a:r>
              <a:rPr sz="3800" i="1" spc="-150" dirty="0">
                <a:solidFill>
                  <a:srgbClr val="FF0000"/>
                </a:solidFill>
                <a:latin typeface="Georgia"/>
                <a:cs typeface="Georgia"/>
              </a:rPr>
              <a:t>of</a:t>
            </a:r>
            <a:endParaRPr sz="3800">
              <a:solidFill>
                <a:prstClr val="black"/>
              </a:solidFill>
              <a:latin typeface="Georgia"/>
              <a:cs typeface="Georgia"/>
            </a:endParaRPr>
          </a:p>
        </p:txBody>
      </p:sp>
      <p:sp>
        <p:nvSpPr>
          <p:cNvPr id="6" name="object 6"/>
          <p:cNvSpPr txBox="1"/>
          <p:nvPr/>
        </p:nvSpPr>
        <p:spPr>
          <a:xfrm>
            <a:off x="4879975" y="4248950"/>
            <a:ext cx="2068830" cy="1701800"/>
          </a:xfrm>
          <a:prstGeom prst="rect">
            <a:avLst/>
          </a:prstGeom>
        </p:spPr>
        <p:txBody>
          <a:bodyPr vert="horz" wrap="square" lIns="0" tIns="41910" rIns="0" bIns="0" rtlCol="0">
            <a:spAutoFit/>
          </a:bodyPr>
          <a:lstStyle/>
          <a:p>
            <a:pPr marL="12700" marR="5080">
              <a:lnSpc>
                <a:spcPct val="94800"/>
              </a:lnSpc>
              <a:spcBef>
                <a:spcPts val="330"/>
              </a:spcBef>
            </a:pPr>
            <a:r>
              <a:rPr sz="3800" i="1" spc="-185" dirty="0">
                <a:solidFill>
                  <a:srgbClr val="FF0000"/>
                </a:solidFill>
                <a:latin typeface="Georgia"/>
                <a:cs typeface="Georgia"/>
              </a:rPr>
              <a:t>convert  </a:t>
            </a:r>
            <a:r>
              <a:rPr sz="3800" i="1" spc="-145" dirty="0">
                <a:solidFill>
                  <a:srgbClr val="FF0000"/>
                </a:solidFill>
                <a:latin typeface="Georgia"/>
                <a:cs typeface="Georgia"/>
              </a:rPr>
              <a:t>equ</a:t>
            </a:r>
            <a:r>
              <a:rPr sz="3800" i="1" spc="-160" dirty="0">
                <a:solidFill>
                  <a:srgbClr val="FF0000"/>
                </a:solidFill>
                <a:latin typeface="Georgia"/>
                <a:cs typeface="Georgia"/>
              </a:rPr>
              <a:t>i</a:t>
            </a:r>
            <a:r>
              <a:rPr sz="3800" i="1" spc="-315" dirty="0">
                <a:solidFill>
                  <a:srgbClr val="FF0000"/>
                </a:solidFill>
                <a:latin typeface="Georgia"/>
                <a:cs typeface="Georgia"/>
              </a:rPr>
              <a:t>v</a:t>
            </a:r>
            <a:r>
              <a:rPr sz="3800" i="1" spc="-160" dirty="0">
                <a:solidFill>
                  <a:srgbClr val="FF0000"/>
                </a:solidFill>
                <a:latin typeface="Georgia"/>
                <a:cs typeface="Georgia"/>
              </a:rPr>
              <a:t>alent  </a:t>
            </a:r>
            <a:r>
              <a:rPr sz="3800" i="1" spc="-235" dirty="0">
                <a:solidFill>
                  <a:srgbClr val="FF0000"/>
                </a:solidFill>
                <a:latin typeface="Georgia"/>
                <a:cs typeface="Georgia"/>
              </a:rPr>
              <a:t>work</a:t>
            </a:r>
            <a:endParaRPr sz="3800">
              <a:solidFill>
                <a:prstClr val="black"/>
              </a:solidFill>
              <a:latin typeface="Georgia"/>
              <a:cs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7970" y="195452"/>
            <a:ext cx="5654675" cy="1002030"/>
          </a:xfrm>
          <a:prstGeom prst="rect">
            <a:avLst/>
          </a:prstGeom>
        </p:spPr>
        <p:txBody>
          <a:bodyPr vert="horz" wrap="square" lIns="0" tIns="12700" rIns="0" bIns="0" rtlCol="0">
            <a:spAutoFit/>
          </a:bodyPr>
          <a:lstStyle/>
          <a:p>
            <a:pPr marL="840740" marR="30480" indent="-803275">
              <a:spcBef>
                <a:spcPts val="100"/>
              </a:spcBef>
            </a:pPr>
            <a:r>
              <a:rPr sz="3200" b="1" spc="-310" dirty="0">
                <a:solidFill>
                  <a:srgbClr val="C00000"/>
                </a:solidFill>
                <a:latin typeface="Georgia"/>
                <a:cs typeface="Georgia"/>
              </a:rPr>
              <a:t>2</a:t>
            </a:r>
            <a:r>
              <a:rPr sz="3150" b="1" spc="-465" baseline="25132" dirty="0">
                <a:solidFill>
                  <a:srgbClr val="C00000"/>
                </a:solidFill>
                <a:latin typeface="Georgia"/>
                <a:cs typeface="Georgia"/>
              </a:rPr>
              <a:t>ND </a:t>
            </a:r>
            <a:r>
              <a:rPr sz="3200" b="1" spc="-580" dirty="0">
                <a:solidFill>
                  <a:srgbClr val="C00000"/>
                </a:solidFill>
                <a:latin typeface="Georgia"/>
                <a:cs typeface="Georgia"/>
              </a:rPr>
              <a:t>LAW </a:t>
            </a:r>
            <a:r>
              <a:rPr sz="3200" b="1" spc="-495" dirty="0">
                <a:solidFill>
                  <a:srgbClr val="C00000"/>
                </a:solidFill>
                <a:latin typeface="Georgia"/>
                <a:cs typeface="Georgia"/>
              </a:rPr>
              <a:t>OF </a:t>
            </a:r>
            <a:r>
              <a:rPr sz="3200" b="1" spc="-565" dirty="0">
                <a:solidFill>
                  <a:srgbClr val="C00000"/>
                </a:solidFill>
                <a:latin typeface="Georgia"/>
                <a:cs typeface="Georgia"/>
              </a:rPr>
              <a:t>THERMODYNAMICS  </a:t>
            </a:r>
            <a:r>
              <a:rPr sz="3200" b="1" spc="-530" dirty="0">
                <a:solidFill>
                  <a:srgbClr val="C00000"/>
                </a:solidFill>
                <a:latin typeface="Georgia"/>
                <a:cs typeface="Georgia"/>
              </a:rPr>
              <a:t>CLAUSIUS</a:t>
            </a:r>
            <a:r>
              <a:rPr sz="3200" b="1" spc="-484" dirty="0">
                <a:solidFill>
                  <a:srgbClr val="C00000"/>
                </a:solidFill>
                <a:latin typeface="Georgia"/>
                <a:cs typeface="Georgia"/>
              </a:rPr>
              <a:t> </a:t>
            </a:r>
            <a:r>
              <a:rPr sz="3200" b="1" spc="-515" dirty="0">
                <a:solidFill>
                  <a:srgbClr val="C00000"/>
                </a:solidFill>
                <a:latin typeface="Georgia"/>
                <a:cs typeface="Georgia"/>
              </a:rPr>
              <a:t>STATEMENT</a:t>
            </a:r>
            <a:endParaRPr sz="3200">
              <a:solidFill>
                <a:prstClr val="black"/>
              </a:solidFill>
              <a:latin typeface="Georgia"/>
              <a:cs typeface="Georgia"/>
            </a:endParaRPr>
          </a:p>
        </p:txBody>
      </p:sp>
      <p:sp>
        <p:nvSpPr>
          <p:cNvPr id="3" name="object 3"/>
          <p:cNvSpPr txBox="1"/>
          <p:nvPr/>
        </p:nvSpPr>
        <p:spPr>
          <a:xfrm>
            <a:off x="6022975" y="2437856"/>
            <a:ext cx="4112260" cy="3998146"/>
          </a:xfrm>
          <a:prstGeom prst="rect">
            <a:avLst/>
          </a:prstGeom>
        </p:spPr>
        <p:txBody>
          <a:bodyPr vert="horz" wrap="square" lIns="0" tIns="38735" rIns="0" bIns="0" rtlCol="0">
            <a:spAutoFit/>
          </a:bodyPr>
          <a:lstStyle/>
          <a:p>
            <a:pPr marL="332740" marR="5080" indent="-320040" algn="just">
              <a:lnSpc>
                <a:spcPct val="95500"/>
              </a:lnSpc>
              <a:spcBef>
                <a:spcPts val="305"/>
              </a:spcBef>
              <a:buClr>
                <a:srgbClr val="DD8046"/>
              </a:buClr>
              <a:buSzPct val="56716"/>
              <a:buFont typeface="Wingdings"/>
              <a:buChar char=""/>
              <a:tabLst>
                <a:tab pos="332740" algn="l"/>
              </a:tabLst>
            </a:pPr>
            <a:r>
              <a:rPr sz="3350" i="1" spc="-175" dirty="0">
                <a:solidFill>
                  <a:srgbClr val="FF0000"/>
                </a:solidFill>
                <a:latin typeface="Georgia"/>
                <a:cs typeface="Georgia"/>
              </a:rPr>
              <a:t>It </a:t>
            </a:r>
            <a:r>
              <a:rPr sz="3350" i="1" spc="-90" dirty="0">
                <a:solidFill>
                  <a:srgbClr val="FF0000"/>
                </a:solidFill>
                <a:latin typeface="Georgia"/>
                <a:cs typeface="Georgia"/>
              </a:rPr>
              <a:t>is</a:t>
            </a:r>
            <a:r>
              <a:rPr sz="3350" i="1" spc="625" dirty="0">
                <a:solidFill>
                  <a:srgbClr val="FF0000"/>
                </a:solidFill>
                <a:latin typeface="Georgia"/>
                <a:cs typeface="Georgia"/>
              </a:rPr>
              <a:t> </a:t>
            </a:r>
            <a:r>
              <a:rPr sz="3350" i="1" spc="-120" dirty="0">
                <a:solidFill>
                  <a:srgbClr val="FF0000"/>
                </a:solidFill>
                <a:latin typeface="Georgia"/>
                <a:cs typeface="Georgia"/>
              </a:rPr>
              <a:t>impossible to  </a:t>
            </a:r>
            <a:r>
              <a:rPr sz="3350" i="1" spc="-125" dirty="0">
                <a:solidFill>
                  <a:srgbClr val="FF0000"/>
                </a:solidFill>
                <a:latin typeface="Georgia"/>
                <a:cs typeface="Georgia"/>
              </a:rPr>
              <a:t>construct </a:t>
            </a:r>
            <a:r>
              <a:rPr sz="3350" i="1" spc="-355" dirty="0">
                <a:solidFill>
                  <a:srgbClr val="FF0000"/>
                </a:solidFill>
                <a:latin typeface="Georgia"/>
                <a:cs typeface="Georgia"/>
              </a:rPr>
              <a:t>a </a:t>
            </a:r>
            <a:r>
              <a:rPr sz="3350" i="1" spc="-175" dirty="0">
                <a:solidFill>
                  <a:srgbClr val="FF0000"/>
                </a:solidFill>
                <a:latin typeface="Georgia"/>
                <a:cs typeface="Georgia"/>
              </a:rPr>
              <a:t>machine  </a:t>
            </a:r>
            <a:r>
              <a:rPr sz="3350" i="1" spc="-155" dirty="0">
                <a:solidFill>
                  <a:srgbClr val="FF0000"/>
                </a:solidFill>
                <a:latin typeface="Georgia"/>
                <a:cs typeface="Georgia"/>
              </a:rPr>
              <a:t>which </a:t>
            </a:r>
            <a:r>
              <a:rPr sz="3350" i="1" spc="-140" dirty="0">
                <a:solidFill>
                  <a:srgbClr val="FF0000"/>
                </a:solidFill>
                <a:latin typeface="Georgia"/>
                <a:cs typeface="Georgia"/>
              </a:rPr>
              <a:t>operates </a:t>
            </a:r>
            <a:r>
              <a:rPr sz="3350" i="1" spc="-155" dirty="0">
                <a:solidFill>
                  <a:srgbClr val="FF0000"/>
                </a:solidFill>
                <a:latin typeface="Georgia"/>
                <a:cs typeface="Georgia"/>
              </a:rPr>
              <a:t>in  </a:t>
            </a:r>
            <a:r>
              <a:rPr sz="3350" i="1" spc="-130" dirty="0">
                <a:solidFill>
                  <a:srgbClr val="FF0000"/>
                </a:solidFill>
                <a:latin typeface="Georgia"/>
                <a:cs typeface="Georgia"/>
              </a:rPr>
              <a:t>cycle </a:t>
            </a:r>
            <a:r>
              <a:rPr sz="3350" i="1" spc="-125" dirty="0">
                <a:solidFill>
                  <a:srgbClr val="FF0000"/>
                </a:solidFill>
                <a:latin typeface="Georgia"/>
                <a:cs typeface="Georgia"/>
              </a:rPr>
              <a:t>whose </a:t>
            </a:r>
            <a:r>
              <a:rPr sz="3350" i="1" spc="-70" dirty="0">
                <a:solidFill>
                  <a:srgbClr val="FF0000"/>
                </a:solidFill>
                <a:latin typeface="Georgia"/>
                <a:cs typeface="Georgia"/>
              </a:rPr>
              <a:t>sole  </a:t>
            </a:r>
            <a:r>
              <a:rPr sz="3350" i="1" spc="-90" dirty="0">
                <a:solidFill>
                  <a:srgbClr val="FF0000"/>
                </a:solidFill>
                <a:latin typeface="Georgia"/>
                <a:cs typeface="Georgia"/>
              </a:rPr>
              <a:t>effect is</a:t>
            </a:r>
            <a:r>
              <a:rPr sz="3350" i="1" spc="625" dirty="0">
                <a:solidFill>
                  <a:srgbClr val="FF0000"/>
                </a:solidFill>
                <a:latin typeface="Georgia"/>
                <a:cs typeface="Georgia"/>
              </a:rPr>
              <a:t> </a:t>
            </a:r>
            <a:r>
              <a:rPr sz="3350" i="1" spc="-105" dirty="0">
                <a:solidFill>
                  <a:srgbClr val="FF0000"/>
                </a:solidFill>
                <a:latin typeface="Georgia"/>
                <a:cs typeface="Georgia"/>
              </a:rPr>
              <a:t>to </a:t>
            </a:r>
            <a:r>
              <a:rPr sz="3350" i="1" spc="-175" dirty="0">
                <a:solidFill>
                  <a:srgbClr val="FF0000"/>
                </a:solidFill>
                <a:latin typeface="Georgia"/>
                <a:cs typeface="Georgia"/>
              </a:rPr>
              <a:t>transfer  </a:t>
            </a:r>
            <a:r>
              <a:rPr sz="3350" i="1" spc="-150" dirty="0">
                <a:solidFill>
                  <a:srgbClr val="FF0000"/>
                </a:solidFill>
                <a:latin typeface="Georgia"/>
                <a:cs typeface="Georgia"/>
              </a:rPr>
              <a:t>heat </a:t>
            </a:r>
            <a:r>
              <a:rPr sz="3350" i="1" spc="-200" dirty="0">
                <a:solidFill>
                  <a:srgbClr val="FF0000"/>
                </a:solidFill>
                <a:latin typeface="Georgia"/>
                <a:cs typeface="Georgia"/>
              </a:rPr>
              <a:t>from </a:t>
            </a:r>
            <a:r>
              <a:rPr sz="3350" i="1" spc="-350" dirty="0">
                <a:solidFill>
                  <a:srgbClr val="FF0000"/>
                </a:solidFill>
                <a:latin typeface="Georgia"/>
                <a:cs typeface="Georgia"/>
              </a:rPr>
              <a:t>LTB </a:t>
            </a:r>
            <a:r>
              <a:rPr sz="3350" i="1" spc="-105" dirty="0">
                <a:solidFill>
                  <a:srgbClr val="FF0000"/>
                </a:solidFill>
                <a:latin typeface="Georgia"/>
                <a:cs typeface="Georgia"/>
              </a:rPr>
              <a:t>to </a:t>
            </a:r>
            <a:r>
              <a:rPr sz="3350" i="1" spc="-315" dirty="0">
                <a:solidFill>
                  <a:srgbClr val="FF0000"/>
                </a:solidFill>
                <a:latin typeface="Georgia"/>
                <a:cs typeface="Georgia"/>
              </a:rPr>
              <a:t>HTB  </a:t>
            </a:r>
            <a:r>
              <a:rPr sz="3350" i="1" spc="-135" dirty="0">
                <a:solidFill>
                  <a:srgbClr val="FF0000"/>
                </a:solidFill>
                <a:latin typeface="Georgia"/>
                <a:cs typeface="Georgia"/>
              </a:rPr>
              <a:t>without </a:t>
            </a:r>
            <a:r>
              <a:rPr sz="3350" i="1" spc="-175" dirty="0">
                <a:solidFill>
                  <a:srgbClr val="FF0000"/>
                </a:solidFill>
                <a:latin typeface="Georgia"/>
                <a:cs typeface="Georgia"/>
              </a:rPr>
              <a:t>consuming  </a:t>
            </a:r>
            <a:r>
              <a:rPr sz="3350" i="1" spc="-150" dirty="0">
                <a:solidFill>
                  <a:srgbClr val="FF0000"/>
                </a:solidFill>
                <a:latin typeface="Georgia"/>
                <a:cs typeface="Georgia"/>
              </a:rPr>
              <a:t>external</a:t>
            </a:r>
            <a:r>
              <a:rPr sz="3350" i="1" spc="-110" dirty="0">
                <a:solidFill>
                  <a:srgbClr val="FF0000"/>
                </a:solidFill>
                <a:latin typeface="Georgia"/>
                <a:cs typeface="Georgia"/>
              </a:rPr>
              <a:t> </a:t>
            </a:r>
            <a:r>
              <a:rPr sz="3350" i="1" spc="-185" dirty="0">
                <a:solidFill>
                  <a:srgbClr val="FF0000"/>
                </a:solidFill>
                <a:latin typeface="Georgia"/>
                <a:cs typeface="Georgia"/>
              </a:rPr>
              <a:t>work</a:t>
            </a:r>
            <a:endParaRPr sz="3350">
              <a:solidFill>
                <a:prstClr val="black"/>
              </a:solidFill>
              <a:latin typeface="Georgia"/>
              <a:cs typeface="Georgia"/>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a:spcBef>
                <a:spcPts val="1265"/>
              </a:spcBef>
            </a:pPr>
            <a:r>
              <a:rPr sz="2000" b="1" dirty="0">
                <a:solidFill>
                  <a:srgbClr val="FFFFFF"/>
                </a:solidFill>
                <a:latin typeface="Arial"/>
                <a:cs typeface="Arial"/>
              </a:rPr>
              <a:t>CONCEPT</a:t>
            </a:r>
            <a:endParaRPr sz="2000">
              <a:solidFill>
                <a:prstClr val="black"/>
              </a:solidFill>
              <a:latin typeface="Arial"/>
              <a:cs typeface="Arial"/>
            </a:endParaRPr>
          </a:p>
        </p:txBody>
      </p:sp>
      <p:sp>
        <p:nvSpPr>
          <p:cNvPr id="5" name="object 5"/>
          <p:cNvSpPr txBox="1"/>
          <p:nvPr/>
        </p:nvSpPr>
        <p:spPr>
          <a:xfrm>
            <a:off x="6324600" y="1752600"/>
            <a:ext cx="3886200" cy="470000"/>
          </a:xfrm>
          <a:prstGeom prst="rect">
            <a:avLst/>
          </a:prstGeom>
          <a:solidFill>
            <a:srgbClr val="D7B15C"/>
          </a:solidFill>
        </p:spPr>
        <p:txBody>
          <a:bodyPr vert="horz" wrap="square" lIns="0" tIns="160655" rIns="0" bIns="0" rtlCol="0">
            <a:spAutoFit/>
          </a:bodyPr>
          <a:lstStyle/>
          <a:p>
            <a:pPr marL="1183640">
              <a:spcBef>
                <a:spcPts val="1265"/>
              </a:spcBef>
            </a:pPr>
            <a:r>
              <a:rPr sz="2000" b="1" spc="-30" dirty="0">
                <a:solidFill>
                  <a:srgbClr val="FFFFFF"/>
                </a:solidFill>
                <a:latin typeface="Arial"/>
                <a:cs typeface="Arial"/>
              </a:rPr>
              <a:t>STATEMENT</a:t>
            </a:r>
            <a:endParaRPr sz="2000">
              <a:solidFill>
                <a:prstClr val="black"/>
              </a:solidFill>
              <a:latin typeface="Arial"/>
              <a:cs typeface="Arial"/>
            </a:endParaRPr>
          </a:p>
        </p:txBody>
      </p:sp>
      <p:sp>
        <p:nvSpPr>
          <p:cNvPr id="6" name="object 6"/>
          <p:cNvSpPr/>
          <p:nvPr/>
        </p:nvSpPr>
        <p:spPr>
          <a:xfrm>
            <a:off x="3353515" y="2667200"/>
            <a:ext cx="1949182" cy="3437953"/>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1742" y="1267714"/>
            <a:ext cx="196215" cy="197490"/>
          </a:xfrm>
          <a:prstGeom prst="rect">
            <a:avLst/>
          </a:prstGeom>
        </p:spPr>
        <p:txBody>
          <a:bodyPr vert="horz" wrap="square" lIns="0" tIns="12700" rIns="0" bIns="0" rtlCol="0">
            <a:spAutoFit/>
          </a:bodyPr>
          <a:lstStyle/>
          <a:p>
            <a:pPr marL="12700">
              <a:spcBef>
                <a:spcPts val="100"/>
              </a:spcBef>
            </a:pPr>
            <a:r>
              <a:rPr sz="1200" b="1" spc="-5" dirty="0">
                <a:solidFill>
                  <a:srgbClr val="FFFFFF"/>
                </a:solidFill>
                <a:latin typeface="Arial"/>
                <a:cs typeface="Arial"/>
              </a:rPr>
              <a:t>22</a:t>
            </a:r>
            <a:endParaRPr sz="1200">
              <a:solidFill>
                <a:prstClr val="black"/>
              </a:solidFill>
              <a:latin typeface="Arial"/>
              <a:cs typeface="Arial"/>
            </a:endParaRPr>
          </a:p>
        </p:txBody>
      </p:sp>
      <p:sp>
        <p:nvSpPr>
          <p:cNvPr id="3" name="object 3"/>
          <p:cNvSpPr txBox="1">
            <a:spLocks noGrp="1"/>
          </p:cNvSpPr>
          <p:nvPr>
            <p:ph type="title"/>
          </p:nvPr>
        </p:nvSpPr>
        <p:spPr>
          <a:xfrm>
            <a:off x="2110741" y="65023"/>
            <a:ext cx="6551295" cy="1244600"/>
          </a:xfrm>
          <a:prstGeom prst="rect">
            <a:avLst/>
          </a:prstGeom>
        </p:spPr>
        <p:txBody>
          <a:bodyPr vert="horz" wrap="square" lIns="0" tIns="12065" rIns="0" bIns="0" rtlCol="0">
            <a:spAutoFit/>
          </a:bodyPr>
          <a:lstStyle/>
          <a:p>
            <a:pPr marL="38100" marR="30480">
              <a:spcBef>
                <a:spcPts val="95"/>
              </a:spcBef>
              <a:tabLst>
                <a:tab pos="838200" algn="l"/>
              </a:tabLst>
            </a:pPr>
            <a:r>
              <a:rPr sz="4000" b="0" spc="-5" dirty="0">
                <a:latin typeface="Arial"/>
                <a:cs typeface="Arial"/>
              </a:rPr>
              <a:t>2</a:t>
            </a:r>
            <a:r>
              <a:rPr sz="3975" b="0" spc="-7" baseline="25157" dirty="0">
                <a:latin typeface="Arial"/>
                <a:cs typeface="Arial"/>
              </a:rPr>
              <a:t>nd	</a:t>
            </a:r>
            <a:r>
              <a:rPr sz="4000" b="0" spc="-5" dirty="0">
                <a:latin typeface="Arial"/>
                <a:cs typeface="Arial"/>
              </a:rPr>
              <a:t>Law: </a:t>
            </a:r>
            <a:r>
              <a:rPr sz="4000" b="0" i="1" spc="-5" dirty="0">
                <a:latin typeface="Arial"/>
                <a:cs typeface="Arial"/>
              </a:rPr>
              <a:t>Clausius and Kelvin  Statements</a:t>
            </a:r>
            <a:endParaRPr sz="4000">
              <a:latin typeface="Arial"/>
              <a:cs typeface="Arial"/>
            </a:endParaRPr>
          </a:p>
        </p:txBody>
      </p:sp>
      <p:sp>
        <p:nvSpPr>
          <p:cNvPr id="4" name="object 4"/>
          <p:cNvSpPr txBox="1"/>
          <p:nvPr/>
        </p:nvSpPr>
        <p:spPr>
          <a:xfrm>
            <a:off x="4193795" y="1549655"/>
            <a:ext cx="5920105" cy="1104265"/>
          </a:xfrm>
          <a:prstGeom prst="rect">
            <a:avLst/>
          </a:prstGeom>
        </p:spPr>
        <p:txBody>
          <a:bodyPr vert="horz" wrap="square" lIns="0" tIns="12065" rIns="0" bIns="0" rtlCol="0">
            <a:spAutoFit/>
          </a:bodyPr>
          <a:lstStyle/>
          <a:p>
            <a:pPr marL="332740" indent="-320040">
              <a:spcBef>
                <a:spcPts val="95"/>
              </a:spcBef>
              <a:buClr>
                <a:srgbClr val="DD8046"/>
              </a:buClr>
              <a:buSzPct val="60000"/>
              <a:buFont typeface="Wingdings"/>
              <a:buChar char=""/>
              <a:tabLst>
                <a:tab pos="332105" algn="l"/>
                <a:tab pos="332740" algn="l"/>
              </a:tabLst>
            </a:pPr>
            <a:r>
              <a:rPr sz="2500" u="heavy" spc="-5" dirty="0">
                <a:solidFill>
                  <a:srgbClr val="000066"/>
                </a:solidFill>
                <a:uFill>
                  <a:solidFill>
                    <a:srgbClr val="000066"/>
                  </a:solidFill>
                </a:uFill>
                <a:latin typeface="Arial"/>
                <a:cs typeface="Arial"/>
              </a:rPr>
              <a:t>Clausius statement</a:t>
            </a:r>
            <a:r>
              <a:rPr sz="2500" u="heavy" spc="-10" dirty="0">
                <a:solidFill>
                  <a:srgbClr val="000066"/>
                </a:solidFill>
                <a:uFill>
                  <a:solidFill>
                    <a:srgbClr val="000066"/>
                  </a:solidFill>
                </a:uFill>
                <a:latin typeface="Arial"/>
                <a:cs typeface="Arial"/>
              </a:rPr>
              <a:t> </a:t>
            </a:r>
            <a:r>
              <a:rPr sz="2500" u="heavy" spc="-5" dirty="0">
                <a:solidFill>
                  <a:srgbClr val="000066"/>
                </a:solidFill>
                <a:uFill>
                  <a:solidFill>
                    <a:srgbClr val="000066"/>
                  </a:solidFill>
                </a:uFill>
                <a:latin typeface="Arial"/>
                <a:cs typeface="Arial"/>
              </a:rPr>
              <a:t>(1850)</a:t>
            </a:r>
            <a:endParaRPr sz="2500">
              <a:solidFill>
                <a:prstClr val="black"/>
              </a:solidFill>
              <a:latin typeface="Arial"/>
              <a:cs typeface="Arial"/>
            </a:endParaRPr>
          </a:p>
          <a:p>
            <a:pPr marL="332105" marR="5080" indent="-320040">
              <a:lnSpc>
                <a:spcPts val="2400"/>
              </a:lnSpc>
              <a:spcBef>
                <a:spcPts val="675"/>
              </a:spcBef>
              <a:buClr>
                <a:srgbClr val="DD8046"/>
              </a:buClr>
              <a:buSzPct val="60000"/>
              <a:buFont typeface="Wingdings"/>
              <a:buChar char=""/>
              <a:tabLst>
                <a:tab pos="332105" algn="l"/>
                <a:tab pos="332740" algn="l"/>
              </a:tabLst>
            </a:pPr>
            <a:r>
              <a:rPr sz="2500" spc="-5" dirty="0">
                <a:solidFill>
                  <a:srgbClr val="CC0000"/>
                </a:solidFill>
                <a:latin typeface="Arial"/>
                <a:cs typeface="Arial"/>
              </a:rPr>
              <a:t>Heat cannot by itself pass from a colder  to a </a:t>
            </a:r>
            <a:r>
              <a:rPr sz="2500" dirty="0">
                <a:solidFill>
                  <a:srgbClr val="CC0000"/>
                </a:solidFill>
                <a:latin typeface="Arial"/>
                <a:cs typeface="Arial"/>
              </a:rPr>
              <a:t>hotter </a:t>
            </a:r>
            <a:r>
              <a:rPr sz="2500" spc="-5" dirty="0">
                <a:solidFill>
                  <a:srgbClr val="CC0000"/>
                </a:solidFill>
                <a:latin typeface="Arial"/>
                <a:cs typeface="Arial"/>
              </a:rPr>
              <a:t>body; i.e. it is impossible</a:t>
            </a:r>
            <a:r>
              <a:rPr sz="2500" spc="30" dirty="0">
                <a:solidFill>
                  <a:srgbClr val="CC0000"/>
                </a:solidFill>
                <a:latin typeface="Arial"/>
                <a:cs typeface="Arial"/>
              </a:rPr>
              <a:t> </a:t>
            </a:r>
            <a:r>
              <a:rPr sz="2500" spc="-5" dirty="0">
                <a:solidFill>
                  <a:srgbClr val="CC0000"/>
                </a:solidFill>
                <a:latin typeface="Arial"/>
                <a:cs typeface="Arial"/>
              </a:rPr>
              <a:t>to</a:t>
            </a:r>
            <a:endParaRPr sz="2500">
              <a:solidFill>
                <a:prstClr val="black"/>
              </a:solidFill>
              <a:latin typeface="Arial"/>
              <a:cs typeface="Arial"/>
            </a:endParaRPr>
          </a:p>
        </p:txBody>
      </p:sp>
      <p:sp>
        <p:nvSpPr>
          <p:cNvPr id="5" name="object 5"/>
          <p:cNvSpPr txBox="1">
            <a:spLocks noGrp="1"/>
          </p:cNvSpPr>
          <p:nvPr>
            <p:ph type="body" idx="1"/>
          </p:nvPr>
        </p:nvSpPr>
        <p:spPr>
          <a:xfrm>
            <a:off x="5066793" y="2496125"/>
            <a:ext cx="7719907" cy="1459374"/>
          </a:xfrm>
          <a:prstGeom prst="rect">
            <a:avLst/>
          </a:prstGeom>
        </p:spPr>
        <p:txBody>
          <a:bodyPr vert="horz" wrap="square" lIns="0" tIns="68580" rIns="0" bIns="0" rtlCol="0">
            <a:spAutoFit/>
          </a:bodyPr>
          <a:lstStyle/>
          <a:p>
            <a:pPr marL="344805">
              <a:spcBef>
                <a:spcPts val="540"/>
              </a:spcBef>
            </a:pPr>
            <a:r>
              <a:rPr spc="-5" dirty="0"/>
              <a:t>build a “perfect” </a:t>
            </a:r>
            <a:r>
              <a:rPr spc="-15" dirty="0"/>
              <a:t>refrigerator.</a:t>
            </a:r>
          </a:p>
          <a:p>
            <a:pPr marL="345440" indent="-320040">
              <a:spcBef>
                <a:spcPts val="310"/>
              </a:spcBef>
              <a:buClr>
                <a:srgbClr val="DD8046"/>
              </a:buClr>
              <a:buSzPct val="58823"/>
              <a:buFont typeface="Wingdings"/>
              <a:buChar char=""/>
              <a:tabLst>
                <a:tab pos="344805" algn="l"/>
                <a:tab pos="345440" algn="l"/>
              </a:tabLst>
            </a:pPr>
            <a:r>
              <a:rPr sz="1700" spc="5" dirty="0">
                <a:solidFill>
                  <a:srgbClr val="006600"/>
                </a:solidFill>
              </a:rPr>
              <a:t>The </a:t>
            </a:r>
            <a:r>
              <a:rPr sz="1700" dirty="0">
                <a:solidFill>
                  <a:srgbClr val="006600"/>
                </a:solidFill>
              </a:rPr>
              <a:t>hot bath gains </a:t>
            </a:r>
            <a:r>
              <a:rPr sz="1700" spc="-20" dirty="0">
                <a:solidFill>
                  <a:srgbClr val="006600"/>
                </a:solidFill>
              </a:rPr>
              <a:t>entropy, </a:t>
            </a:r>
            <a:r>
              <a:rPr sz="1700" spc="-5" dirty="0">
                <a:solidFill>
                  <a:srgbClr val="006600"/>
                </a:solidFill>
              </a:rPr>
              <a:t>the </a:t>
            </a:r>
            <a:r>
              <a:rPr sz="1700" dirty="0">
                <a:solidFill>
                  <a:srgbClr val="006600"/>
                </a:solidFill>
              </a:rPr>
              <a:t>cold bath loses</a:t>
            </a:r>
            <a:r>
              <a:rPr sz="1700" spc="25" dirty="0">
                <a:solidFill>
                  <a:srgbClr val="006600"/>
                </a:solidFill>
              </a:rPr>
              <a:t> </a:t>
            </a:r>
            <a:r>
              <a:rPr sz="1700" spc="-5" dirty="0">
                <a:solidFill>
                  <a:srgbClr val="006600"/>
                </a:solidFill>
              </a:rPr>
              <a:t>it.</a:t>
            </a:r>
            <a:endParaRPr sz="1700"/>
          </a:p>
          <a:p>
            <a:pPr marL="201930">
              <a:lnSpc>
                <a:spcPts val="2720"/>
              </a:lnSpc>
              <a:spcBef>
                <a:spcPts val="50"/>
              </a:spcBef>
              <a:tabLst>
                <a:tab pos="2508250" algn="l"/>
                <a:tab pos="3724910" algn="l"/>
                <a:tab pos="4817745" algn="l"/>
              </a:tabLst>
            </a:pPr>
            <a:r>
              <a:rPr spc="-40" dirty="0">
                <a:solidFill>
                  <a:srgbClr val="000000"/>
                </a:solidFill>
              </a:rPr>
              <a:t>ΔS</a:t>
            </a:r>
            <a:r>
              <a:rPr sz="2475" b="1" spc="-60" baseline="-20202" dirty="0">
                <a:solidFill>
                  <a:srgbClr val="000000"/>
                </a:solidFill>
              </a:rPr>
              <a:t>univ</a:t>
            </a:r>
            <a:r>
              <a:rPr spc="-40" dirty="0">
                <a:solidFill>
                  <a:srgbClr val="000000"/>
                </a:solidFill>
              </a:rPr>
              <a:t>=</a:t>
            </a:r>
            <a:r>
              <a:rPr spc="20" dirty="0">
                <a:solidFill>
                  <a:srgbClr val="000000"/>
                </a:solidFill>
              </a:rPr>
              <a:t> </a:t>
            </a:r>
            <a:r>
              <a:rPr dirty="0">
                <a:solidFill>
                  <a:srgbClr val="000000"/>
                </a:solidFill>
              </a:rPr>
              <a:t>Q</a:t>
            </a:r>
            <a:r>
              <a:rPr sz="2475" b="1" baseline="-20202" dirty="0">
                <a:solidFill>
                  <a:srgbClr val="000000"/>
                </a:solidFill>
              </a:rPr>
              <a:t>2</a:t>
            </a:r>
            <a:r>
              <a:rPr dirty="0">
                <a:solidFill>
                  <a:srgbClr val="000000"/>
                </a:solidFill>
              </a:rPr>
              <a:t>/T</a:t>
            </a:r>
            <a:r>
              <a:rPr sz="2475" b="1" baseline="-20202" dirty="0">
                <a:solidFill>
                  <a:srgbClr val="000000"/>
                </a:solidFill>
              </a:rPr>
              <a:t>2</a:t>
            </a:r>
            <a:r>
              <a:rPr sz="2475" b="1" spc="390" baseline="-20202" dirty="0">
                <a:solidFill>
                  <a:srgbClr val="000000"/>
                </a:solidFill>
              </a:rPr>
              <a:t> </a:t>
            </a:r>
            <a:r>
              <a:rPr spc="-5" dirty="0">
                <a:solidFill>
                  <a:srgbClr val="000000"/>
                </a:solidFill>
              </a:rPr>
              <a:t>–	</a:t>
            </a:r>
            <a:r>
              <a:rPr dirty="0">
                <a:solidFill>
                  <a:srgbClr val="000000"/>
                </a:solidFill>
              </a:rPr>
              <a:t>Q</a:t>
            </a:r>
            <a:r>
              <a:rPr sz="2475" b="1" baseline="-20202" dirty="0">
                <a:solidFill>
                  <a:srgbClr val="000000"/>
                </a:solidFill>
              </a:rPr>
              <a:t>1</a:t>
            </a:r>
            <a:r>
              <a:rPr dirty="0">
                <a:solidFill>
                  <a:srgbClr val="000000"/>
                </a:solidFill>
              </a:rPr>
              <a:t>/T</a:t>
            </a:r>
            <a:r>
              <a:rPr sz="2475" b="1" baseline="-20202" dirty="0">
                <a:solidFill>
                  <a:srgbClr val="000000"/>
                </a:solidFill>
              </a:rPr>
              <a:t>1</a:t>
            </a:r>
            <a:r>
              <a:rPr sz="2475" b="1" spc="382" baseline="-20202" dirty="0">
                <a:solidFill>
                  <a:srgbClr val="000000"/>
                </a:solidFill>
              </a:rPr>
              <a:t> </a:t>
            </a:r>
            <a:r>
              <a:rPr spc="-5" dirty="0">
                <a:solidFill>
                  <a:srgbClr val="000000"/>
                </a:solidFill>
              </a:rPr>
              <a:t>=	</a:t>
            </a:r>
            <a:r>
              <a:rPr dirty="0">
                <a:solidFill>
                  <a:srgbClr val="000000"/>
                </a:solidFill>
              </a:rPr>
              <a:t>Q/T</a:t>
            </a:r>
            <a:r>
              <a:rPr sz="2475" b="1" baseline="-20202" dirty="0">
                <a:solidFill>
                  <a:srgbClr val="000000"/>
                </a:solidFill>
              </a:rPr>
              <a:t>2</a:t>
            </a:r>
            <a:r>
              <a:rPr sz="2475" b="1" spc="390" baseline="-20202" dirty="0">
                <a:solidFill>
                  <a:srgbClr val="000000"/>
                </a:solidFill>
              </a:rPr>
              <a:t> </a:t>
            </a:r>
            <a:r>
              <a:rPr spc="-5" dirty="0">
                <a:solidFill>
                  <a:srgbClr val="000000"/>
                </a:solidFill>
              </a:rPr>
              <a:t>–	Q/T</a:t>
            </a:r>
            <a:r>
              <a:rPr sz="2475" b="1" spc="-7" baseline="-20202" dirty="0">
                <a:solidFill>
                  <a:srgbClr val="000000"/>
                </a:solidFill>
              </a:rPr>
              <a:t>1</a:t>
            </a:r>
            <a:r>
              <a:rPr sz="2475" b="1" spc="284" baseline="-20202" dirty="0">
                <a:solidFill>
                  <a:srgbClr val="000000"/>
                </a:solidFill>
              </a:rPr>
              <a:t> </a:t>
            </a:r>
            <a:r>
              <a:rPr b="1" spc="-5" dirty="0">
                <a:solidFill>
                  <a:srgbClr val="000000"/>
                </a:solidFill>
              </a:rPr>
              <a:t>&lt;</a:t>
            </a:r>
            <a:endParaRPr/>
          </a:p>
          <a:p>
            <a:pPr marL="344805">
              <a:lnSpc>
                <a:spcPts val="2720"/>
              </a:lnSpc>
            </a:pPr>
            <a:r>
              <a:rPr spc="-5" dirty="0">
                <a:solidFill>
                  <a:srgbClr val="000000"/>
                </a:solidFill>
              </a:rPr>
              <a:t>0.</a:t>
            </a:r>
          </a:p>
        </p:txBody>
      </p:sp>
      <p:sp>
        <p:nvSpPr>
          <p:cNvPr id="6" name="object 6"/>
          <p:cNvSpPr txBox="1"/>
          <p:nvPr/>
        </p:nvSpPr>
        <p:spPr>
          <a:xfrm>
            <a:off x="4168394" y="4127373"/>
            <a:ext cx="6043930" cy="2780665"/>
          </a:xfrm>
          <a:prstGeom prst="rect">
            <a:avLst/>
          </a:prstGeom>
        </p:spPr>
        <p:txBody>
          <a:bodyPr vert="horz" wrap="square" lIns="0" tIns="12065" rIns="0" bIns="0" rtlCol="0">
            <a:spAutoFit/>
          </a:bodyPr>
          <a:lstStyle/>
          <a:p>
            <a:pPr marL="358140" indent="-320040">
              <a:spcBef>
                <a:spcPts val="95"/>
              </a:spcBef>
              <a:buClr>
                <a:srgbClr val="DD8046"/>
              </a:buClr>
              <a:buSzPct val="60000"/>
              <a:buFont typeface="Wingdings"/>
              <a:buChar char=""/>
              <a:tabLst>
                <a:tab pos="357505" algn="l"/>
                <a:tab pos="358140" algn="l"/>
              </a:tabLst>
            </a:pPr>
            <a:r>
              <a:rPr sz="2500" u="heavy" spc="-5" dirty="0">
                <a:solidFill>
                  <a:srgbClr val="000066"/>
                </a:solidFill>
                <a:uFill>
                  <a:solidFill>
                    <a:srgbClr val="000066"/>
                  </a:solidFill>
                </a:uFill>
                <a:latin typeface="Arial"/>
                <a:cs typeface="Arial"/>
              </a:rPr>
              <a:t>Kelvin statement</a:t>
            </a:r>
            <a:r>
              <a:rPr sz="2500" u="heavy" spc="-10" dirty="0">
                <a:solidFill>
                  <a:srgbClr val="000066"/>
                </a:solidFill>
                <a:uFill>
                  <a:solidFill>
                    <a:srgbClr val="000066"/>
                  </a:solidFill>
                </a:uFill>
                <a:latin typeface="Arial"/>
                <a:cs typeface="Arial"/>
              </a:rPr>
              <a:t> </a:t>
            </a:r>
            <a:r>
              <a:rPr sz="2500" u="heavy" spc="-5" dirty="0">
                <a:solidFill>
                  <a:srgbClr val="000066"/>
                </a:solidFill>
                <a:uFill>
                  <a:solidFill>
                    <a:srgbClr val="000066"/>
                  </a:solidFill>
                </a:uFill>
                <a:latin typeface="Arial"/>
                <a:cs typeface="Arial"/>
              </a:rPr>
              <a:t>(1851)</a:t>
            </a:r>
            <a:endParaRPr sz="2500">
              <a:solidFill>
                <a:prstClr val="black"/>
              </a:solidFill>
              <a:latin typeface="Arial"/>
              <a:cs typeface="Arial"/>
            </a:endParaRPr>
          </a:p>
          <a:p>
            <a:pPr marL="357505" marR="34290" indent="-320040">
              <a:lnSpc>
                <a:spcPct val="80000"/>
              </a:lnSpc>
              <a:spcBef>
                <a:spcPts val="710"/>
              </a:spcBef>
              <a:buClr>
                <a:srgbClr val="DD8046"/>
              </a:buClr>
              <a:buSzPct val="60000"/>
              <a:buFont typeface="Wingdings"/>
              <a:buChar char=""/>
              <a:tabLst>
                <a:tab pos="357505" algn="l"/>
                <a:tab pos="358140" algn="l"/>
              </a:tabLst>
            </a:pPr>
            <a:r>
              <a:rPr sz="2500" spc="-5" dirty="0">
                <a:solidFill>
                  <a:srgbClr val="CC0000"/>
                </a:solidFill>
                <a:latin typeface="Arial"/>
                <a:cs typeface="Arial"/>
              </a:rPr>
              <a:t>No process can completely convert heat  into work; i.e. it is impossible to build a  “perfect” heat</a:t>
            </a:r>
            <a:r>
              <a:rPr sz="2500" spc="5" dirty="0">
                <a:solidFill>
                  <a:srgbClr val="CC0000"/>
                </a:solidFill>
                <a:latin typeface="Arial"/>
                <a:cs typeface="Arial"/>
              </a:rPr>
              <a:t> </a:t>
            </a:r>
            <a:r>
              <a:rPr sz="2500" spc="-5" dirty="0">
                <a:solidFill>
                  <a:srgbClr val="CC0000"/>
                </a:solidFill>
                <a:latin typeface="Arial"/>
                <a:cs typeface="Arial"/>
              </a:rPr>
              <a:t>engine.</a:t>
            </a:r>
            <a:endParaRPr sz="2500">
              <a:solidFill>
                <a:prstClr val="black"/>
              </a:solidFill>
              <a:latin typeface="Arial"/>
              <a:cs typeface="Arial"/>
            </a:endParaRPr>
          </a:p>
          <a:p>
            <a:pPr marL="1725295">
              <a:spcBef>
                <a:spcPts val="55"/>
              </a:spcBef>
            </a:pPr>
            <a:r>
              <a:rPr sz="2500" spc="-40" dirty="0">
                <a:solidFill>
                  <a:prstClr val="black"/>
                </a:solidFill>
                <a:latin typeface="Arial"/>
                <a:cs typeface="Arial"/>
              </a:rPr>
              <a:t>ΔS</a:t>
            </a:r>
            <a:r>
              <a:rPr sz="2475" b="1" spc="-60" baseline="-20202" dirty="0">
                <a:solidFill>
                  <a:prstClr val="black"/>
                </a:solidFill>
                <a:latin typeface="Arial"/>
                <a:cs typeface="Arial"/>
              </a:rPr>
              <a:t>univ</a:t>
            </a:r>
            <a:r>
              <a:rPr sz="2500" spc="-40" dirty="0">
                <a:solidFill>
                  <a:prstClr val="black"/>
                </a:solidFill>
                <a:latin typeface="Arial"/>
                <a:cs typeface="Arial"/>
              </a:rPr>
              <a:t>= </a:t>
            </a:r>
            <a:r>
              <a:rPr sz="2500" spc="-5" dirty="0">
                <a:solidFill>
                  <a:prstClr val="black"/>
                </a:solidFill>
                <a:latin typeface="Arial"/>
                <a:cs typeface="Arial"/>
              </a:rPr>
              <a:t>– Q/T </a:t>
            </a:r>
            <a:r>
              <a:rPr sz="2500" b="1" spc="-5" dirty="0">
                <a:solidFill>
                  <a:prstClr val="black"/>
                </a:solidFill>
                <a:latin typeface="Arial"/>
                <a:cs typeface="Arial"/>
              </a:rPr>
              <a:t>&lt;</a:t>
            </a:r>
            <a:r>
              <a:rPr sz="2500" b="1" spc="55" dirty="0">
                <a:solidFill>
                  <a:prstClr val="black"/>
                </a:solidFill>
                <a:latin typeface="Arial"/>
                <a:cs typeface="Arial"/>
              </a:rPr>
              <a:t> </a:t>
            </a:r>
            <a:r>
              <a:rPr sz="2500" spc="-5" dirty="0">
                <a:solidFill>
                  <a:prstClr val="black"/>
                </a:solidFill>
                <a:latin typeface="Arial"/>
                <a:cs typeface="Arial"/>
              </a:rPr>
              <a:t>0.</a:t>
            </a:r>
            <a:endParaRPr sz="2500">
              <a:solidFill>
                <a:prstClr val="black"/>
              </a:solidFill>
              <a:latin typeface="Arial"/>
              <a:cs typeface="Arial"/>
            </a:endParaRPr>
          </a:p>
          <a:p>
            <a:pPr marL="357505" marR="818515" indent="-320040">
              <a:lnSpc>
                <a:spcPct val="80000"/>
              </a:lnSpc>
              <a:spcBef>
                <a:spcPts val="2135"/>
              </a:spcBef>
            </a:pPr>
            <a:r>
              <a:rPr sz="1700" spc="5" dirty="0">
                <a:solidFill>
                  <a:srgbClr val="000066"/>
                </a:solidFill>
                <a:latin typeface="Arial"/>
                <a:cs typeface="Arial"/>
              </a:rPr>
              <a:t>1</a:t>
            </a:r>
            <a:r>
              <a:rPr sz="1650" spc="7" baseline="25252" dirty="0">
                <a:solidFill>
                  <a:srgbClr val="000066"/>
                </a:solidFill>
                <a:latin typeface="Arial"/>
                <a:cs typeface="Arial"/>
              </a:rPr>
              <a:t>st </a:t>
            </a:r>
            <a:r>
              <a:rPr sz="1700" spc="-5" dirty="0">
                <a:solidFill>
                  <a:srgbClr val="000066"/>
                </a:solidFill>
                <a:latin typeface="Arial"/>
                <a:cs typeface="Arial"/>
              </a:rPr>
              <a:t>Law: </a:t>
            </a:r>
            <a:r>
              <a:rPr sz="1700" dirty="0">
                <a:solidFill>
                  <a:srgbClr val="990033"/>
                </a:solidFill>
                <a:latin typeface="Arial"/>
                <a:cs typeface="Arial"/>
              </a:rPr>
              <a:t>one cannot get something </a:t>
            </a:r>
            <a:r>
              <a:rPr sz="1700" spc="-5" dirty="0">
                <a:solidFill>
                  <a:srgbClr val="990033"/>
                </a:solidFill>
                <a:latin typeface="Arial"/>
                <a:cs typeface="Arial"/>
              </a:rPr>
              <a:t>for </a:t>
            </a:r>
            <a:r>
              <a:rPr sz="1700" dirty="0">
                <a:solidFill>
                  <a:srgbClr val="990033"/>
                </a:solidFill>
                <a:latin typeface="Arial"/>
                <a:cs typeface="Arial"/>
              </a:rPr>
              <a:t>nothing (energy  conservation).</a:t>
            </a:r>
            <a:endParaRPr sz="1700">
              <a:solidFill>
                <a:prstClr val="black"/>
              </a:solidFill>
              <a:latin typeface="Arial"/>
              <a:cs typeface="Arial"/>
            </a:endParaRPr>
          </a:p>
          <a:p>
            <a:pPr marL="38100">
              <a:spcBef>
                <a:spcPts val="285"/>
              </a:spcBef>
            </a:pPr>
            <a:r>
              <a:rPr sz="1700" spc="5" dirty="0">
                <a:solidFill>
                  <a:srgbClr val="000066"/>
                </a:solidFill>
                <a:latin typeface="Arial"/>
                <a:cs typeface="Arial"/>
              </a:rPr>
              <a:t>2</a:t>
            </a:r>
            <a:r>
              <a:rPr sz="1650" spc="7" baseline="25252" dirty="0">
                <a:solidFill>
                  <a:srgbClr val="000066"/>
                </a:solidFill>
                <a:latin typeface="Arial"/>
                <a:cs typeface="Arial"/>
              </a:rPr>
              <a:t>nd </a:t>
            </a:r>
            <a:r>
              <a:rPr sz="1700" spc="-5" dirty="0">
                <a:solidFill>
                  <a:srgbClr val="000066"/>
                </a:solidFill>
                <a:latin typeface="Arial"/>
                <a:cs typeface="Arial"/>
              </a:rPr>
              <a:t>Law: </a:t>
            </a:r>
            <a:r>
              <a:rPr sz="1700" dirty="0">
                <a:solidFill>
                  <a:srgbClr val="006600"/>
                </a:solidFill>
                <a:latin typeface="Arial"/>
                <a:cs typeface="Arial"/>
              </a:rPr>
              <a:t>one cannot even break-even </a:t>
            </a:r>
            <a:r>
              <a:rPr sz="1700" spc="-5" dirty="0">
                <a:solidFill>
                  <a:srgbClr val="006600"/>
                </a:solidFill>
                <a:latin typeface="Arial"/>
                <a:cs typeface="Arial"/>
              </a:rPr>
              <a:t>(efficiency </a:t>
            </a:r>
            <a:r>
              <a:rPr sz="1700" dirty="0">
                <a:solidFill>
                  <a:srgbClr val="006600"/>
                </a:solidFill>
                <a:latin typeface="Arial"/>
                <a:cs typeface="Arial"/>
              </a:rPr>
              <a:t>must be</a:t>
            </a:r>
            <a:r>
              <a:rPr sz="1700" spc="-110" dirty="0">
                <a:solidFill>
                  <a:srgbClr val="006600"/>
                </a:solidFill>
                <a:latin typeface="Arial"/>
                <a:cs typeface="Arial"/>
              </a:rPr>
              <a:t> </a:t>
            </a:r>
            <a:r>
              <a:rPr sz="1700" dirty="0">
                <a:solidFill>
                  <a:srgbClr val="006600"/>
                </a:solidFill>
                <a:latin typeface="Arial"/>
                <a:cs typeface="Arial"/>
              </a:rPr>
              <a:t>less</a:t>
            </a:r>
            <a:endParaRPr sz="1700">
              <a:solidFill>
                <a:prstClr val="black"/>
              </a:solidFill>
              <a:latin typeface="Arial"/>
              <a:cs typeface="Arial"/>
            </a:endParaRPr>
          </a:p>
        </p:txBody>
      </p:sp>
      <p:sp>
        <p:nvSpPr>
          <p:cNvPr id="7" name="object 7"/>
          <p:cNvSpPr/>
          <p:nvPr/>
        </p:nvSpPr>
        <p:spPr>
          <a:xfrm>
            <a:off x="1943431" y="1654315"/>
            <a:ext cx="1622066" cy="2435216"/>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1847225" y="4419601"/>
            <a:ext cx="1797865" cy="2090097"/>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9" name="object 9"/>
          <p:cNvSpPr txBox="1"/>
          <p:nvPr/>
        </p:nvSpPr>
        <p:spPr>
          <a:xfrm>
            <a:off x="2720645" y="2322958"/>
            <a:ext cx="1406525" cy="330835"/>
          </a:xfrm>
          <a:prstGeom prst="rect">
            <a:avLst/>
          </a:prstGeom>
        </p:spPr>
        <p:txBody>
          <a:bodyPr vert="horz" wrap="square" lIns="0" tIns="13335" rIns="0" bIns="0" rtlCol="0">
            <a:spAutoFit/>
          </a:bodyPr>
          <a:lstStyle/>
          <a:p>
            <a:pPr marL="38100">
              <a:spcBef>
                <a:spcPts val="105"/>
              </a:spcBef>
            </a:pPr>
            <a:r>
              <a:rPr sz="2000" spc="10" dirty="0">
                <a:solidFill>
                  <a:srgbClr val="990033"/>
                </a:solidFill>
                <a:latin typeface="Arial"/>
                <a:cs typeface="Arial"/>
              </a:rPr>
              <a:t>Q</a:t>
            </a:r>
            <a:r>
              <a:rPr sz="1950" b="1" spc="15" baseline="-21367" dirty="0">
                <a:solidFill>
                  <a:srgbClr val="990033"/>
                </a:solidFill>
                <a:latin typeface="Arial"/>
                <a:cs typeface="Arial"/>
              </a:rPr>
              <a:t>1 </a:t>
            </a:r>
            <a:r>
              <a:rPr sz="2000" dirty="0">
                <a:solidFill>
                  <a:srgbClr val="990033"/>
                </a:solidFill>
                <a:latin typeface="Arial"/>
                <a:cs typeface="Arial"/>
              </a:rPr>
              <a:t>= </a:t>
            </a:r>
            <a:r>
              <a:rPr sz="2000" spc="10" dirty="0">
                <a:solidFill>
                  <a:srgbClr val="990033"/>
                </a:solidFill>
                <a:latin typeface="Arial"/>
                <a:cs typeface="Arial"/>
              </a:rPr>
              <a:t>Q</a:t>
            </a:r>
            <a:r>
              <a:rPr sz="1950" b="1" spc="15" baseline="-21367" dirty="0">
                <a:solidFill>
                  <a:srgbClr val="990033"/>
                </a:solidFill>
                <a:latin typeface="Arial"/>
                <a:cs typeface="Arial"/>
              </a:rPr>
              <a:t>2 </a:t>
            </a:r>
            <a:r>
              <a:rPr sz="2000" dirty="0">
                <a:solidFill>
                  <a:srgbClr val="990033"/>
                </a:solidFill>
                <a:latin typeface="Arial"/>
                <a:cs typeface="Arial"/>
              </a:rPr>
              <a:t>=</a:t>
            </a:r>
            <a:r>
              <a:rPr sz="2000" spc="25" dirty="0">
                <a:solidFill>
                  <a:srgbClr val="990033"/>
                </a:solidFill>
                <a:latin typeface="Arial"/>
                <a:cs typeface="Arial"/>
              </a:rPr>
              <a:t> </a:t>
            </a:r>
            <a:r>
              <a:rPr sz="2000" dirty="0">
                <a:solidFill>
                  <a:srgbClr val="990033"/>
                </a:solidFill>
                <a:latin typeface="Arial"/>
                <a:cs typeface="Arial"/>
              </a:rPr>
              <a:t>Q</a:t>
            </a:r>
            <a:endParaRPr sz="2000">
              <a:solidFill>
                <a:prstClr val="black"/>
              </a:solidFill>
              <a:latin typeface="Arial"/>
              <a:cs typeface="Arial"/>
            </a:endParaRPr>
          </a:p>
        </p:txBody>
      </p:sp>
      <p:sp>
        <p:nvSpPr>
          <p:cNvPr id="10" name="object 10"/>
          <p:cNvSpPr txBox="1"/>
          <p:nvPr/>
        </p:nvSpPr>
        <p:spPr>
          <a:xfrm>
            <a:off x="2688640" y="2770759"/>
            <a:ext cx="1631314" cy="299720"/>
          </a:xfrm>
          <a:prstGeom prst="rect">
            <a:avLst/>
          </a:prstGeom>
        </p:spPr>
        <p:txBody>
          <a:bodyPr vert="horz" wrap="square" lIns="0" tIns="12700" rIns="0" bIns="0" rtlCol="0">
            <a:spAutoFit/>
          </a:bodyPr>
          <a:lstStyle/>
          <a:p>
            <a:pPr>
              <a:spcBef>
                <a:spcPts val="100"/>
              </a:spcBef>
            </a:pPr>
            <a:r>
              <a:rPr b="1" dirty="0">
                <a:solidFill>
                  <a:srgbClr val="006600"/>
                </a:solidFill>
                <a:latin typeface="Arial"/>
                <a:cs typeface="Arial"/>
              </a:rPr>
              <a:t>M </a:t>
            </a:r>
            <a:r>
              <a:rPr b="1" spc="-5" dirty="0">
                <a:solidFill>
                  <a:srgbClr val="006600"/>
                </a:solidFill>
                <a:latin typeface="Arial"/>
                <a:cs typeface="Arial"/>
              </a:rPr>
              <a:t>is </a:t>
            </a:r>
            <a:r>
              <a:rPr b="1" dirty="0">
                <a:solidFill>
                  <a:srgbClr val="006600"/>
                </a:solidFill>
                <a:latin typeface="Arial"/>
                <a:cs typeface="Arial"/>
              </a:rPr>
              <a:t>not</a:t>
            </a:r>
            <a:r>
              <a:rPr b="1" spc="-95" dirty="0">
                <a:solidFill>
                  <a:srgbClr val="006600"/>
                </a:solidFill>
                <a:latin typeface="Arial"/>
                <a:cs typeface="Arial"/>
              </a:rPr>
              <a:t> </a:t>
            </a:r>
            <a:r>
              <a:rPr b="1" spc="-10" dirty="0">
                <a:solidFill>
                  <a:srgbClr val="006600"/>
                </a:solidFill>
                <a:latin typeface="Arial"/>
                <a:cs typeface="Arial"/>
              </a:rPr>
              <a:t>active.</a:t>
            </a:r>
            <a:endParaRPr>
              <a:solidFill>
                <a:prstClr val="black"/>
              </a:solidFill>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0" y="344881"/>
            <a:ext cx="3369310" cy="697230"/>
          </a:xfrm>
          <a:prstGeom prst="rect">
            <a:avLst/>
          </a:prstGeom>
        </p:spPr>
        <p:txBody>
          <a:bodyPr vert="horz" wrap="square" lIns="0" tIns="13335" rIns="0" bIns="0" rtlCol="0">
            <a:spAutoFit/>
          </a:bodyPr>
          <a:lstStyle/>
          <a:p>
            <a:pPr marL="12700">
              <a:spcBef>
                <a:spcPts val="105"/>
              </a:spcBef>
            </a:pPr>
            <a:r>
              <a:rPr sz="4400" spc="-765" dirty="0"/>
              <a:t>HEAT</a:t>
            </a:r>
            <a:r>
              <a:rPr sz="4400" spc="-695" dirty="0"/>
              <a:t> </a:t>
            </a:r>
            <a:r>
              <a:rPr sz="4400" spc="-715" dirty="0"/>
              <a:t>ENGINE</a:t>
            </a:r>
            <a:endParaRPr sz="4400"/>
          </a:p>
        </p:txBody>
      </p:sp>
      <p:sp>
        <p:nvSpPr>
          <p:cNvPr id="3" name="object 3"/>
          <p:cNvSpPr txBox="1"/>
          <p:nvPr/>
        </p:nvSpPr>
        <p:spPr>
          <a:xfrm>
            <a:off x="1907540" y="2430893"/>
            <a:ext cx="4262120" cy="4342343"/>
          </a:xfrm>
          <a:prstGeom prst="rect">
            <a:avLst/>
          </a:prstGeom>
        </p:spPr>
        <p:txBody>
          <a:bodyPr vert="horz" wrap="square" lIns="0" tIns="43815" rIns="0" bIns="0" rtlCol="0">
            <a:spAutoFit/>
          </a:bodyPr>
          <a:lstStyle/>
          <a:p>
            <a:pPr marL="332740" marR="5080" indent="-320040">
              <a:lnSpc>
                <a:spcPct val="95300"/>
              </a:lnSpc>
              <a:spcBef>
                <a:spcPts val="345"/>
              </a:spcBef>
              <a:buClr>
                <a:srgbClr val="DD8046"/>
              </a:buClr>
              <a:buSzPct val="57142"/>
              <a:buFont typeface="Wingdings"/>
              <a:buChar char=""/>
              <a:tabLst>
                <a:tab pos="332740" algn="l"/>
                <a:tab pos="1671955" algn="l"/>
                <a:tab pos="1903730" algn="l"/>
                <a:tab pos="2926715" algn="l"/>
                <a:tab pos="3822700" algn="l"/>
              </a:tabLst>
            </a:pPr>
            <a:r>
              <a:rPr sz="4200" i="1" spc="-245" dirty="0">
                <a:solidFill>
                  <a:prstClr val="black"/>
                </a:solidFill>
                <a:latin typeface="Georgia"/>
                <a:cs typeface="Georgia"/>
              </a:rPr>
              <a:t>Thermodynamic  </a:t>
            </a:r>
            <a:r>
              <a:rPr sz="4200" i="1" spc="-180" dirty="0">
                <a:solidFill>
                  <a:prstClr val="black"/>
                </a:solidFill>
                <a:latin typeface="Georgia"/>
                <a:cs typeface="Georgia"/>
              </a:rPr>
              <a:t>system/Device  </a:t>
            </a:r>
            <a:r>
              <a:rPr sz="4200" i="1" spc="-400" dirty="0">
                <a:solidFill>
                  <a:prstClr val="black"/>
                </a:solidFill>
                <a:latin typeface="Georgia"/>
                <a:cs typeface="Georgia"/>
              </a:rPr>
              <a:t>w</a:t>
            </a:r>
            <a:r>
              <a:rPr sz="4200" i="1" spc="-150" dirty="0">
                <a:solidFill>
                  <a:prstClr val="black"/>
                </a:solidFill>
                <a:latin typeface="Georgia"/>
                <a:cs typeface="Georgia"/>
              </a:rPr>
              <a:t>hich</a:t>
            </a:r>
            <a:r>
              <a:rPr sz="4200" i="1" dirty="0">
                <a:solidFill>
                  <a:prstClr val="black"/>
                </a:solidFill>
                <a:latin typeface="Georgia"/>
                <a:cs typeface="Georgia"/>
              </a:rPr>
              <a:t>		</a:t>
            </a:r>
            <a:r>
              <a:rPr sz="4200" i="1" spc="-170" dirty="0">
                <a:solidFill>
                  <a:prstClr val="black"/>
                </a:solidFill>
                <a:latin typeface="Georgia"/>
                <a:cs typeface="Georgia"/>
              </a:rPr>
              <a:t>ope</a:t>
            </a:r>
            <a:r>
              <a:rPr sz="4200" i="1" spc="-229" dirty="0">
                <a:solidFill>
                  <a:prstClr val="black"/>
                </a:solidFill>
                <a:latin typeface="Georgia"/>
                <a:cs typeface="Georgia"/>
              </a:rPr>
              <a:t>r</a:t>
            </a:r>
            <a:r>
              <a:rPr sz="4200" i="1" spc="-355" dirty="0">
                <a:solidFill>
                  <a:prstClr val="black"/>
                </a:solidFill>
                <a:latin typeface="Georgia"/>
                <a:cs typeface="Georgia"/>
              </a:rPr>
              <a:t>a</a:t>
            </a:r>
            <a:r>
              <a:rPr sz="4200" i="1" spc="-245" dirty="0">
                <a:solidFill>
                  <a:prstClr val="black"/>
                </a:solidFill>
                <a:latin typeface="Georgia"/>
                <a:cs typeface="Georgia"/>
              </a:rPr>
              <a:t>t</a:t>
            </a:r>
            <a:r>
              <a:rPr sz="4200" i="1" spc="-35" dirty="0">
                <a:solidFill>
                  <a:prstClr val="black"/>
                </a:solidFill>
                <a:latin typeface="Georgia"/>
                <a:cs typeface="Georgia"/>
              </a:rPr>
              <a:t>e</a:t>
            </a:r>
            <a:r>
              <a:rPr sz="4200" i="1" dirty="0">
                <a:solidFill>
                  <a:prstClr val="black"/>
                </a:solidFill>
                <a:latin typeface="Georgia"/>
                <a:cs typeface="Georgia"/>
              </a:rPr>
              <a:t>	</a:t>
            </a:r>
            <a:r>
              <a:rPr sz="4200" i="1" spc="-145" dirty="0">
                <a:solidFill>
                  <a:prstClr val="black"/>
                </a:solidFill>
                <a:latin typeface="Georgia"/>
                <a:cs typeface="Georgia"/>
              </a:rPr>
              <a:t>in  </a:t>
            </a:r>
            <a:r>
              <a:rPr sz="4200" i="1" spc="-170" dirty="0">
                <a:solidFill>
                  <a:prstClr val="black"/>
                </a:solidFill>
                <a:latin typeface="Georgia"/>
                <a:cs typeface="Georgia"/>
              </a:rPr>
              <a:t>cycle </a:t>
            </a:r>
            <a:r>
              <a:rPr sz="4200" i="1" spc="-180" dirty="0">
                <a:solidFill>
                  <a:prstClr val="black"/>
                </a:solidFill>
                <a:latin typeface="Georgia"/>
                <a:cs typeface="Georgia"/>
              </a:rPr>
              <a:t>converts </a:t>
            </a:r>
            <a:r>
              <a:rPr sz="4200" i="1" spc="-105" dirty="0">
                <a:solidFill>
                  <a:prstClr val="black"/>
                </a:solidFill>
                <a:latin typeface="Georgia"/>
                <a:cs typeface="Georgia"/>
              </a:rPr>
              <a:t>the  </a:t>
            </a:r>
            <a:r>
              <a:rPr sz="4200" i="1" spc="-190" dirty="0">
                <a:solidFill>
                  <a:prstClr val="black"/>
                </a:solidFill>
                <a:latin typeface="Georgia"/>
                <a:cs typeface="Georgia"/>
              </a:rPr>
              <a:t>heat</a:t>
            </a:r>
            <a:r>
              <a:rPr sz="4200" i="1" dirty="0">
                <a:solidFill>
                  <a:prstClr val="black"/>
                </a:solidFill>
                <a:latin typeface="Georgia"/>
                <a:cs typeface="Georgia"/>
              </a:rPr>
              <a:t>	</a:t>
            </a:r>
            <a:r>
              <a:rPr sz="4200" i="1" spc="-180" dirty="0">
                <a:solidFill>
                  <a:prstClr val="black"/>
                </a:solidFill>
                <a:latin typeface="Georgia"/>
                <a:cs typeface="Georgia"/>
              </a:rPr>
              <a:t>in</a:t>
            </a:r>
            <a:r>
              <a:rPr sz="4200" i="1" spc="-170" dirty="0">
                <a:solidFill>
                  <a:prstClr val="black"/>
                </a:solidFill>
                <a:latin typeface="Georgia"/>
                <a:cs typeface="Georgia"/>
              </a:rPr>
              <a:t>t</a:t>
            </a:r>
            <a:r>
              <a:rPr sz="4200" i="1" spc="-135" dirty="0">
                <a:solidFill>
                  <a:prstClr val="black"/>
                </a:solidFill>
                <a:latin typeface="Georgia"/>
                <a:cs typeface="Georgia"/>
              </a:rPr>
              <a:t>o</a:t>
            </a:r>
            <a:r>
              <a:rPr sz="4200" i="1" dirty="0">
                <a:solidFill>
                  <a:prstClr val="black"/>
                </a:solidFill>
                <a:latin typeface="Georgia"/>
                <a:cs typeface="Georgia"/>
              </a:rPr>
              <a:t>	</a:t>
            </a:r>
            <a:r>
              <a:rPr sz="4200" i="1" spc="-204" dirty="0">
                <a:solidFill>
                  <a:prstClr val="black"/>
                </a:solidFill>
                <a:latin typeface="Georgia"/>
                <a:cs typeface="Georgia"/>
              </a:rPr>
              <a:t>u</a:t>
            </a:r>
            <a:r>
              <a:rPr sz="4200" i="1" spc="-110" dirty="0">
                <a:solidFill>
                  <a:prstClr val="black"/>
                </a:solidFill>
                <a:latin typeface="Georgia"/>
                <a:cs typeface="Georgia"/>
              </a:rPr>
              <a:t>seful  </a:t>
            </a:r>
            <a:r>
              <a:rPr sz="4200" i="1" spc="-260" dirty="0">
                <a:solidFill>
                  <a:prstClr val="black"/>
                </a:solidFill>
                <a:latin typeface="Georgia"/>
                <a:cs typeface="Georgia"/>
              </a:rPr>
              <a:t>work.</a:t>
            </a:r>
            <a:endParaRPr sz="4200">
              <a:solidFill>
                <a:prstClr val="black"/>
              </a:solidFill>
              <a:latin typeface="Georgia"/>
              <a:cs typeface="Georgia"/>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a:spcBef>
                <a:spcPts val="1265"/>
              </a:spcBef>
            </a:pPr>
            <a:r>
              <a:rPr sz="2000" b="1" spc="-35" dirty="0">
                <a:solidFill>
                  <a:srgbClr val="FFFFFF"/>
                </a:solidFill>
                <a:latin typeface="Arial"/>
                <a:cs typeface="Arial"/>
              </a:rPr>
              <a:t>HEAT</a:t>
            </a:r>
            <a:r>
              <a:rPr sz="2000" b="1" spc="-25" dirty="0">
                <a:solidFill>
                  <a:srgbClr val="FFFFFF"/>
                </a:solidFill>
                <a:latin typeface="Arial"/>
                <a:cs typeface="Arial"/>
              </a:rPr>
              <a:t> </a:t>
            </a:r>
            <a:r>
              <a:rPr sz="2000" b="1" dirty="0">
                <a:solidFill>
                  <a:srgbClr val="FFFFFF"/>
                </a:solidFill>
                <a:latin typeface="Arial"/>
                <a:cs typeface="Arial"/>
              </a:rPr>
              <a:t>ENGINE</a:t>
            </a:r>
            <a:endParaRPr sz="2000">
              <a:solidFill>
                <a:prstClr val="black"/>
              </a:solidFill>
              <a:latin typeface="Arial"/>
              <a:cs typeface="Arial"/>
            </a:endParaRPr>
          </a:p>
        </p:txBody>
      </p:sp>
      <p:sp>
        <p:nvSpPr>
          <p:cNvPr id="5" name="object 5"/>
          <p:cNvSpPr txBox="1"/>
          <p:nvPr/>
        </p:nvSpPr>
        <p:spPr>
          <a:xfrm>
            <a:off x="6324600" y="1752601"/>
            <a:ext cx="3886200" cy="323807"/>
          </a:xfrm>
          <a:prstGeom prst="rect">
            <a:avLst/>
          </a:prstGeom>
          <a:solidFill>
            <a:srgbClr val="D7B15C"/>
          </a:solidFill>
        </p:spPr>
        <p:txBody>
          <a:bodyPr vert="horz" wrap="square" lIns="0" tIns="15875" rIns="0" bIns="0" rtlCol="0">
            <a:spAutoFit/>
          </a:bodyPr>
          <a:lstStyle/>
          <a:p>
            <a:pPr marL="92075">
              <a:spcBef>
                <a:spcPts val="125"/>
              </a:spcBef>
            </a:pPr>
            <a:r>
              <a:rPr sz="2000" b="1" spc="-35" dirty="0">
                <a:solidFill>
                  <a:srgbClr val="FFFFFF"/>
                </a:solidFill>
                <a:latin typeface="Arial"/>
                <a:cs typeface="Arial"/>
              </a:rPr>
              <a:t>HEAT</a:t>
            </a:r>
            <a:r>
              <a:rPr sz="2000" b="1" spc="-25" dirty="0">
                <a:solidFill>
                  <a:srgbClr val="FFFFFF"/>
                </a:solidFill>
                <a:latin typeface="Arial"/>
                <a:cs typeface="Arial"/>
              </a:rPr>
              <a:t> </a:t>
            </a:r>
            <a:r>
              <a:rPr sz="2000" b="1" dirty="0">
                <a:solidFill>
                  <a:srgbClr val="FFFFFF"/>
                </a:solidFill>
                <a:latin typeface="Arial"/>
                <a:cs typeface="Arial"/>
              </a:rPr>
              <a:t>ENGINE</a:t>
            </a:r>
            <a:endParaRPr sz="2000">
              <a:solidFill>
                <a:prstClr val="black"/>
              </a:solidFill>
              <a:latin typeface="Arial"/>
              <a:cs typeface="Arial"/>
            </a:endParaRPr>
          </a:p>
        </p:txBody>
      </p:sp>
      <p:sp>
        <p:nvSpPr>
          <p:cNvPr id="6" name="object 6"/>
          <p:cNvSpPr/>
          <p:nvPr/>
        </p:nvSpPr>
        <p:spPr>
          <a:xfrm>
            <a:off x="6752683" y="2297148"/>
            <a:ext cx="3437029" cy="4035355"/>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5387" y="360629"/>
            <a:ext cx="3804920" cy="697230"/>
          </a:xfrm>
          <a:prstGeom prst="rect">
            <a:avLst/>
          </a:prstGeom>
        </p:spPr>
        <p:txBody>
          <a:bodyPr vert="horz" wrap="square" lIns="0" tIns="13335" rIns="0" bIns="0" rtlCol="0">
            <a:spAutoFit/>
          </a:bodyPr>
          <a:lstStyle/>
          <a:p>
            <a:pPr marL="12700">
              <a:spcBef>
                <a:spcPts val="105"/>
              </a:spcBef>
            </a:pPr>
            <a:r>
              <a:rPr sz="4400" spc="-80" dirty="0">
                <a:latin typeface="Arial"/>
                <a:cs typeface="Arial"/>
              </a:rPr>
              <a:t>HEAT</a:t>
            </a:r>
            <a:r>
              <a:rPr sz="4400" spc="-95" dirty="0">
                <a:latin typeface="Arial"/>
                <a:cs typeface="Arial"/>
              </a:rPr>
              <a:t> </a:t>
            </a:r>
            <a:r>
              <a:rPr sz="4400" dirty="0">
                <a:latin typeface="Arial"/>
                <a:cs typeface="Arial"/>
              </a:rPr>
              <a:t>ENGINE</a:t>
            </a:r>
            <a:endParaRPr sz="4400">
              <a:latin typeface="Arial"/>
              <a:cs typeface="Arial"/>
            </a:endParaRPr>
          </a:p>
        </p:txBody>
      </p:sp>
      <p:sp>
        <p:nvSpPr>
          <p:cNvPr id="3" name="object 3"/>
          <p:cNvSpPr/>
          <p:nvPr/>
        </p:nvSpPr>
        <p:spPr>
          <a:xfrm>
            <a:off x="2171700" y="2828925"/>
            <a:ext cx="2781300" cy="344805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p:nvPr/>
        </p:nvSpPr>
        <p:spPr>
          <a:xfrm>
            <a:off x="6403975" y="2235530"/>
            <a:ext cx="2575560" cy="331470"/>
          </a:xfrm>
          <a:prstGeom prst="rect">
            <a:avLst/>
          </a:prstGeom>
        </p:spPr>
        <p:txBody>
          <a:bodyPr vert="horz" wrap="square" lIns="0" tIns="13335" rIns="0" bIns="0" rtlCol="0">
            <a:spAutoFit/>
          </a:bodyPr>
          <a:lstStyle/>
          <a:p>
            <a:pPr marL="12700">
              <a:spcBef>
                <a:spcPts val="105"/>
              </a:spcBef>
            </a:pPr>
            <a:r>
              <a:rPr sz="2000" b="1" dirty="0">
                <a:solidFill>
                  <a:prstClr val="black"/>
                </a:solidFill>
                <a:latin typeface="Arial"/>
                <a:cs typeface="Arial"/>
              </a:rPr>
              <a:t>Efficiency = e =</a:t>
            </a:r>
            <a:r>
              <a:rPr sz="2000" b="1" spc="-165" dirty="0">
                <a:solidFill>
                  <a:prstClr val="black"/>
                </a:solidFill>
                <a:latin typeface="Arial"/>
                <a:cs typeface="Arial"/>
              </a:rPr>
              <a:t> </a:t>
            </a:r>
            <a:r>
              <a:rPr sz="2000" b="1" dirty="0">
                <a:solidFill>
                  <a:prstClr val="black"/>
                </a:solidFill>
                <a:latin typeface="Arial"/>
                <a:cs typeface="Arial"/>
              </a:rPr>
              <a:t>W/Q</a:t>
            </a:r>
            <a:r>
              <a:rPr b="1" dirty="0">
                <a:solidFill>
                  <a:prstClr val="black"/>
                </a:solidFill>
                <a:latin typeface="Arial"/>
                <a:cs typeface="Arial"/>
              </a:rPr>
              <a:t>s</a:t>
            </a:r>
            <a:endParaRPr>
              <a:solidFill>
                <a:prstClr val="black"/>
              </a:solidFill>
              <a:latin typeface="Arial"/>
              <a:cs typeface="Arial"/>
            </a:endParaRPr>
          </a:p>
        </p:txBody>
      </p:sp>
      <p:sp>
        <p:nvSpPr>
          <p:cNvPr id="5" name="object 5"/>
          <p:cNvSpPr/>
          <p:nvPr/>
        </p:nvSpPr>
        <p:spPr>
          <a:xfrm>
            <a:off x="6222850" y="3719428"/>
            <a:ext cx="608330" cy="0"/>
          </a:xfrm>
          <a:custGeom>
            <a:avLst/>
            <a:gdLst/>
            <a:ahLst/>
            <a:cxnLst/>
            <a:rect l="l" t="t" r="r" b="b"/>
            <a:pathLst>
              <a:path w="608329">
                <a:moveTo>
                  <a:pt x="0" y="0"/>
                </a:moveTo>
                <a:lnTo>
                  <a:pt x="607907" y="0"/>
                </a:lnTo>
              </a:path>
            </a:pathLst>
          </a:custGeom>
          <a:ln w="20533">
            <a:solidFill>
              <a:srgbClr val="000000"/>
            </a:solidFill>
          </a:ln>
        </p:spPr>
        <p:txBody>
          <a:bodyPr wrap="square" lIns="0" tIns="0" rIns="0" bIns="0" rtlCol="0"/>
          <a:lstStyle/>
          <a:p>
            <a:endParaRPr>
              <a:solidFill>
                <a:prstClr val="black"/>
              </a:solidFill>
              <a:latin typeface="Calibri"/>
            </a:endParaRPr>
          </a:p>
        </p:txBody>
      </p:sp>
      <p:sp>
        <p:nvSpPr>
          <p:cNvPr id="6" name="object 6"/>
          <p:cNvSpPr/>
          <p:nvPr/>
        </p:nvSpPr>
        <p:spPr>
          <a:xfrm>
            <a:off x="7217409" y="3719428"/>
            <a:ext cx="1597660" cy="0"/>
          </a:xfrm>
          <a:custGeom>
            <a:avLst/>
            <a:gdLst/>
            <a:ahLst/>
            <a:cxnLst/>
            <a:rect l="l" t="t" r="r" b="b"/>
            <a:pathLst>
              <a:path w="1597659">
                <a:moveTo>
                  <a:pt x="0" y="0"/>
                </a:moveTo>
                <a:lnTo>
                  <a:pt x="1597320" y="0"/>
                </a:lnTo>
              </a:path>
            </a:pathLst>
          </a:custGeom>
          <a:ln w="20533">
            <a:solidFill>
              <a:srgbClr val="000000"/>
            </a:solidFill>
          </a:ln>
        </p:spPr>
        <p:txBody>
          <a:bodyPr wrap="square" lIns="0" tIns="0" rIns="0" bIns="0" rtlCol="0"/>
          <a:lstStyle/>
          <a:p>
            <a:endParaRPr>
              <a:solidFill>
                <a:prstClr val="black"/>
              </a:solidFill>
              <a:latin typeface="Calibri"/>
            </a:endParaRPr>
          </a:p>
        </p:txBody>
      </p:sp>
      <p:sp>
        <p:nvSpPr>
          <p:cNvPr id="7" name="object 7"/>
          <p:cNvSpPr/>
          <p:nvPr/>
        </p:nvSpPr>
        <p:spPr>
          <a:xfrm>
            <a:off x="9633388" y="3719428"/>
            <a:ext cx="708025" cy="0"/>
          </a:xfrm>
          <a:custGeom>
            <a:avLst/>
            <a:gdLst/>
            <a:ahLst/>
            <a:cxnLst/>
            <a:rect l="l" t="t" r="r" b="b"/>
            <a:pathLst>
              <a:path w="708025">
                <a:moveTo>
                  <a:pt x="0" y="0"/>
                </a:moveTo>
                <a:lnTo>
                  <a:pt x="707545" y="0"/>
                </a:lnTo>
              </a:path>
            </a:pathLst>
          </a:custGeom>
          <a:ln w="20533">
            <a:solidFill>
              <a:srgbClr val="000000"/>
            </a:solidFill>
          </a:ln>
        </p:spPr>
        <p:txBody>
          <a:bodyPr wrap="square" lIns="0" tIns="0" rIns="0" bIns="0" rtlCol="0"/>
          <a:lstStyle/>
          <a:p>
            <a:endParaRPr>
              <a:solidFill>
                <a:prstClr val="black"/>
              </a:solidFill>
              <a:latin typeface="Calibri"/>
            </a:endParaRPr>
          </a:p>
        </p:txBody>
      </p:sp>
      <p:sp>
        <p:nvSpPr>
          <p:cNvPr id="8" name="object 8"/>
          <p:cNvSpPr txBox="1"/>
          <p:nvPr/>
        </p:nvSpPr>
        <p:spPr>
          <a:xfrm>
            <a:off x="9657957" y="3848408"/>
            <a:ext cx="605790" cy="630555"/>
          </a:xfrm>
          <a:prstGeom prst="rect">
            <a:avLst/>
          </a:prstGeom>
        </p:spPr>
        <p:txBody>
          <a:bodyPr vert="horz" wrap="square" lIns="0" tIns="15240" rIns="0" bIns="0" rtlCol="0">
            <a:spAutoFit/>
          </a:bodyPr>
          <a:lstStyle/>
          <a:p>
            <a:pPr marL="38100">
              <a:spcBef>
                <a:spcPts val="120"/>
              </a:spcBef>
            </a:pPr>
            <a:r>
              <a:rPr sz="5925" i="1" spc="-615" baseline="14064" dirty="0">
                <a:solidFill>
                  <a:prstClr val="black"/>
                </a:solidFill>
                <a:latin typeface="Times New Roman"/>
                <a:cs typeface="Times New Roman"/>
              </a:rPr>
              <a:t>Q</a:t>
            </a:r>
            <a:r>
              <a:rPr sz="2300" i="1" spc="-409" dirty="0">
                <a:solidFill>
                  <a:prstClr val="black"/>
                </a:solidFill>
                <a:latin typeface="Times New Roman"/>
                <a:cs typeface="Times New Roman"/>
              </a:rPr>
              <a:t>hot</a:t>
            </a:r>
            <a:endParaRPr sz="2300">
              <a:solidFill>
                <a:prstClr val="black"/>
              </a:solidFill>
              <a:latin typeface="Times New Roman"/>
              <a:cs typeface="Times New Roman"/>
            </a:endParaRPr>
          </a:p>
        </p:txBody>
      </p:sp>
      <p:sp>
        <p:nvSpPr>
          <p:cNvPr id="9" name="object 9"/>
          <p:cNvSpPr txBox="1"/>
          <p:nvPr/>
        </p:nvSpPr>
        <p:spPr>
          <a:xfrm>
            <a:off x="7180022" y="3135899"/>
            <a:ext cx="1618615" cy="630555"/>
          </a:xfrm>
          <a:prstGeom prst="rect">
            <a:avLst/>
          </a:prstGeom>
        </p:spPr>
        <p:txBody>
          <a:bodyPr vert="horz" wrap="square" lIns="0" tIns="15240" rIns="0" bIns="0" rtlCol="0">
            <a:spAutoFit/>
          </a:bodyPr>
          <a:lstStyle/>
          <a:p>
            <a:pPr marL="50800">
              <a:spcBef>
                <a:spcPts val="120"/>
              </a:spcBef>
              <a:tabLst>
                <a:tab pos="939165" algn="l"/>
              </a:tabLst>
            </a:pPr>
            <a:r>
              <a:rPr sz="5925" i="1" spc="-615" baseline="14064" dirty="0">
                <a:solidFill>
                  <a:prstClr val="black"/>
                </a:solidFill>
                <a:latin typeface="Times New Roman"/>
                <a:cs typeface="Times New Roman"/>
              </a:rPr>
              <a:t>Q</a:t>
            </a:r>
            <a:r>
              <a:rPr sz="2300" i="1" spc="-409" dirty="0">
                <a:solidFill>
                  <a:prstClr val="black"/>
                </a:solidFill>
                <a:latin typeface="Times New Roman"/>
                <a:cs typeface="Times New Roman"/>
              </a:rPr>
              <a:t>hot	</a:t>
            </a:r>
            <a:r>
              <a:rPr sz="5925" i="1" spc="-569" baseline="14064" dirty="0">
                <a:solidFill>
                  <a:prstClr val="black"/>
                </a:solidFill>
                <a:latin typeface="Times New Roman"/>
                <a:cs typeface="Times New Roman"/>
              </a:rPr>
              <a:t>Q</a:t>
            </a:r>
            <a:r>
              <a:rPr sz="2300" i="1" spc="-380" dirty="0">
                <a:solidFill>
                  <a:prstClr val="black"/>
                </a:solidFill>
                <a:latin typeface="Times New Roman"/>
                <a:cs typeface="Times New Roman"/>
              </a:rPr>
              <a:t>cold</a:t>
            </a:r>
            <a:endParaRPr sz="2300">
              <a:solidFill>
                <a:prstClr val="black"/>
              </a:solidFill>
              <a:latin typeface="Times New Roman"/>
              <a:cs typeface="Times New Roman"/>
            </a:endParaRPr>
          </a:p>
        </p:txBody>
      </p:sp>
      <p:sp>
        <p:nvSpPr>
          <p:cNvPr id="10" name="object 10"/>
          <p:cNvSpPr txBox="1"/>
          <p:nvPr/>
        </p:nvSpPr>
        <p:spPr>
          <a:xfrm>
            <a:off x="6323381" y="3011686"/>
            <a:ext cx="330200" cy="630555"/>
          </a:xfrm>
          <a:prstGeom prst="rect">
            <a:avLst/>
          </a:prstGeom>
        </p:spPr>
        <p:txBody>
          <a:bodyPr vert="horz" wrap="square" lIns="0" tIns="15240" rIns="0" bIns="0" rtlCol="0">
            <a:spAutoFit/>
          </a:bodyPr>
          <a:lstStyle/>
          <a:p>
            <a:pPr marL="12700">
              <a:spcBef>
                <a:spcPts val="120"/>
              </a:spcBef>
            </a:pPr>
            <a:r>
              <a:rPr sz="3950" i="1" spc="-894" dirty="0">
                <a:solidFill>
                  <a:prstClr val="black"/>
                </a:solidFill>
                <a:latin typeface="Times New Roman"/>
                <a:cs typeface="Times New Roman"/>
              </a:rPr>
              <a:t>W</a:t>
            </a:r>
            <a:endParaRPr sz="3950">
              <a:solidFill>
                <a:prstClr val="black"/>
              </a:solidFill>
              <a:latin typeface="Times New Roman"/>
              <a:cs typeface="Times New Roman"/>
            </a:endParaRPr>
          </a:p>
        </p:txBody>
      </p:sp>
      <p:sp>
        <p:nvSpPr>
          <p:cNvPr id="11" name="object 11"/>
          <p:cNvSpPr txBox="1"/>
          <p:nvPr/>
        </p:nvSpPr>
        <p:spPr>
          <a:xfrm>
            <a:off x="5675267" y="3328916"/>
            <a:ext cx="187960" cy="630555"/>
          </a:xfrm>
          <a:prstGeom prst="rect">
            <a:avLst/>
          </a:prstGeom>
        </p:spPr>
        <p:txBody>
          <a:bodyPr vert="horz" wrap="square" lIns="0" tIns="15240" rIns="0" bIns="0" rtlCol="0">
            <a:spAutoFit/>
          </a:bodyPr>
          <a:lstStyle/>
          <a:p>
            <a:pPr marL="12700">
              <a:spcBef>
                <a:spcPts val="120"/>
              </a:spcBef>
            </a:pPr>
            <a:r>
              <a:rPr sz="3950" i="1" spc="-475" dirty="0">
                <a:solidFill>
                  <a:prstClr val="black"/>
                </a:solidFill>
                <a:latin typeface="Times New Roman"/>
                <a:cs typeface="Times New Roman"/>
              </a:rPr>
              <a:t>e</a:t>
            </a:r>
            <a:endParaRPr sz="3950">
              <a:solidFill>
                <a:prstClr val="black"/>
              </a:solidFill>
              <a:latin typeface="Times New Roman"/>
              <a:cs typeface="Times New Roman"/>
            </a:endParaRPr>
          </a:p>
        </p:txBody>
      </p:sp>
      <p:sp>
        <p:nvSpPr>
          <p:cNvPr id="12" name="object 12"/>
          <p:cNvSpPr/>
          <p:nvPr/>
        </p:nvSpPr>
        <p:spPr>
          <a:xfrm>
            <a:off x="9366052" y="3339570"/>
            <a:ext cx="376963" cy="61701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13" name="object 13"/>
          <p:cNvSpPr/>
          <p:nvPr/>
        </p:nvSpPr>
        <p:spPr>
          <a:xfrm>
            <a:off x="8911612" y="3339570"/>
            <a:ext cx="376963" cy="617018"/>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4" name="object 14"/>
          <p:cNvSpPr txBox="1"/>
          <p:nvPr/>
        </p:nvSpPr>
        <p:spPr>
          <a:xfrm>
            <a:off x="9117838" y="3135899"/>
            <a:ext cx="1195070" cy="630555"/>
          </a:xfrm>
          <a:prstGeom prst="rect">
            <a:avLst/>
          </a:prstGeom>
        </p:spPr>
        <p:txBody>
          <a:bodyPr vert="horz" wrap="square" lIns="0" tIns="15240" rIns="0" bIns="0" rtlCol="0">
            <a:spAutoFit/>
          </a:bodyPr>
          <a:lstStyle/>
          <a:p>
            <a:pPr marL="38100">
              <a:spcBef>
                <a:spcPts val="120"/>
              </a:spcBef>
              <a:tabLst>
                <a:tab pos="528320" algn="l"/>
              </a:tabLst>
            </a:pPr>
            <a:r>
              <a:rPr sz="5925" spc="-802" baseline="-21097" dirty="0">
                <a:solidFill>
                  <a:prstClr val="black"/>
                </a:solidFill>
                <a:latin typeface="Times New Roman"/>
                <a:cs typeface="Times New Roman"/>
              </a:rPr>
              <a:t>1	</a:t>
            </a:r>
            <a:r>
              <a:rPr sz="5925" i="1" spc="-569" baseline="14064" dirty="0">
                <a:solidFill>
                  <a:prstClr val="black"/>
                </a:solidFill>
                <a:latin typeface="Times New Roman"/>
                <a:cs typeface="Times New Roman"/>
              </a:rPr>
              <a:t>Q</a:t>
            </a:r>
            <a:r>
              <a:rPr sz="2300" i="1" spc="-380" dirty="0">
                <a:solidFill>
                  <a:prstClr val="black"/>
                </a:solidFill>
                <a:latin typeface="Times New Roman"/>
                <a:cs typeface="Times New Roman"/>
              </a:rPr>
              <a:t>cold</a:t>
            </a:r>
            <a:endParaRPr sz="2300">
              <a:solidFill>
                <a:prstClr val="black"/>
              </a:solidFill>
              <a:latin typeface="Times New Roman"/>
              <a:cs typeface="Times New Roman"/>
            </a:endParaRPr>
          </a:p>
        </p:txBody>
      </p:sp>
      <p:sp>
        <p:nvSpPr>
          <p:cNvPr id="15" name="object 15"/>
          <p:cNvSpPr/>
          <p:nvPr/>
        </p:nvSpPr>
        <p:spPr>
          <a:xfrm>
            <a:off x="7870005" y="3048002"/>
            <a:ext cx="376963" cy="58931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16" name="object 16"/>
          <p:cNvSpPr/>
          <p:nvPr/>
        </p:nvSpPr>
        <p:spPr>
          <a:xfrm>
            <a:off x="6927610" y="3339570"/>
            <a:ext cx="376963" cy="617018"/>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7" name="object 17"/>
          <p:cNvSpPr/>
          <p:nvPr/>
        </p:nvSpPr>
        <p:spPr>
          <a:xfrm>
            <a:off x="5932321" y="3339570"/>
            <a:ext cx="376963" cy="617018"/>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8" name="object 18"/>
          <p:cNvSpPr/>
          <p:nvPr/>
        </p:nvSpPr>
        <p:spPr>
          <a:xfrm>
            <a:off x="7177402" y="5074321"/>
            <a:ext cx="727075" cy="0"/>
          </a:xfrm>
          <a:custGeom>
            <a:avLst/>
            <a:gdLst/>
            <a:ahLst/>
            <a:cxnLst/>
            <a:rect l="l" t="t" r="r" b="b"/>
            <a:pathLst>
              <a:path w="727075">
                <a:moveTo>
                  <a:pt x="0" y="0"/>
                </a:moveTo>
                <a:lnTo>
                  <a:pt x="726955" y="0"/>
                </a:lnTo>
              </a:path>
            </a:pathLst>
          </a:custGeom>
          <a:ln w="11737">
            <a:solidFill>
              <a:srgbClr val="000000"/>
            </a:solidFill>
          </a:ln>
        </p:spPr>
        <p:txBody>
          <a:bodyPr wrap="square" lIns="0" tIns="0" rIns="0" bIns="0" rtlCol="0"/>
          <a:lstStyle/>
          <a:p>
            <a:endParaRPr>
              <a:solidFill>
                <a:prstClr val="black"/>
              </a:solidFill>
              <a:latin typeface="Calibri"/>
            </a:endParaRPr>
          </a:p>
        </p:txBody>
      </p:sp>
      <p:sp>
        <p:nvSpPr>
          <p:cNvPr id="19" name="object 19"/>
          <p:cNvSpPr txBox="1"/>
          <p:nvPr/>
        </p:nvSpPr>
        <p:spPr>
          <a:xfrm>
            <a:off x="5321851" y="5428663"/>
            <a:ext cx="4929505" cy="856196"/>
          </a:xfrm>
          <a:prstGeom prst="rect">
            <a:avLst/>
          </a:prstGeom>
        </p:spPr>
        <p:txBody>
          <a:bodyPr vert="horz" wrap="square" lIns="0" tIns="12700" rIns="0" bIns="0" rtlCol="0">
            <a:spAutoFit/>
          </a:bodyPr>
          <a:lstStyle/>
          <a:p>
            <a:pPr marL="104775" marR="5080" indent="-92710">
              <a:lnSpc>
                <a:spcPct val="124700"/>
              </a:lnSpc>
              <a:spcBef>
                <a:spcPts val="100"/>
              </a:spcBef>
            </a:pPr>
            <a:r>
              <a:rPr sz="2300" spc="550" dirty="0">
                <a:solidFill>
                  <a:prstClr val="black"/>
                </a:solidFill>
                <a:latin typeface="Times New Roman"/>
                <a:cs typeface="Times New Roman"/>
              </a:rPr>
              <a:t>Note:</a:t>
            </a:r>
            <a:r>
              <a:rPr sz="2300" spc="-235" dirty="0">
                <a:solidFill>
                  <a:prstClr val="black"/>
                </a:solidFill>
                <a:latin typeface="Times New Roman"/>
                <a:cs typeface="Times New Roman"/>
              </a:rPr>
              <a:t> </a:t>
            </a:r>
            <a:r>
              <a:rPr sz="2300" spc="610" dirty="0">
                <a:solidFill>
                  <a:prstClr val="black"/>
                </a:solidFill>
                <a:latin typeface="Times New Roman"/>
                <a:cs typeface="Times New Roman"/>
              </a:rPr>
              <a:t>The</a:t>
            </a:r>
            <a:r>
              <a:rPr sz="2300" spc="35" dirty="0">
                <a:solidFill>
                  <a:prstClr val="black"/>
                </a:solidFill>
                <a:latin typeface="Times New Roman"/>
                <a:cs typeface="Times New Roman"/>
              </a:rPr>
              <a:t> </a:t>
            </a:r>
            <a:r>
              <a:rPr sz="2300" spc="425" dirty="0">
                <a:solidFill>
                  <a:prstClr val="black"/>
                </a:solidFill>
                <a:latin typeface="Times New Roman"/>
                <a:cs typeface="Times New Roman"/>
              </a:rPr>
              <a:t>temperatures</a:t>
            </a:r>
            <a:r>
              <a:rPr sz="2300" spc="-110" dirty="0">
                <a:solidFill>
                  <a:prstClr val="black"/>
                </a:solidFill>
                <a:latin typeface="Times New Roman"/>
                <a:cs typeface="Times New Roman"/>
              </a:rPr>
              <a:t> </a:t>
            </a:r>
            <a:r>
              <a:rPr sz="2300" spc="580" dirty="0">
                <a:solidFill>
                  <a:prstClr val="black"/>
                </a:solidFill>
                <a:latin typeface="Times New Roman"/>
                <a:cs typeface="Times New Roman"/>
              </a:rPr>
              <a:t>must  </a:t>
            </a:r>
            <a:r>
              <a:rPr sz="2300" spc="520" dirty="0">
                <a:solidFill>
                  <a:prstClr val="black"/>
                </a:solidFill>
                <a:latin typeface="Times New Roman"/>
                <a:cs typeface="Times New Roman"/>
              </a:rPr>
              <a:t>be </a:t>
            </a:r>
            <a:r>
              <a:rPr sz="2300" spc="495" dirty="0">
                <a:solidFill>
                  <a:prstClr val="black"/>
                </a:solidFill>
                <a:latin typeface="Times New Roman"/>
                <a:cs typeface="Times New Roman"/>
              </a:rPr>
              <a:t>measuredin</a:t>
            </a:r>
            <a:r>
              <a:rPr sz="2300" spc="-175" dirty="0">
                <a:solidFill>
                  <a:prstClr val="black"/>
                </a:solidFill>
                <a:latin typeface="Times New Roman"/>
                <a:cs typeface="Times New Roman"/>
              </a:rPr>
              <a:t> </a:t>
            </a:r>
            <a:r>
              <a:rPr sz="2300" spc="360" dirty="0">
                <a:solidFill>
                  <a:prstClr val="black"/>
                </a:solidFill>
                <a:latin typeface="Times New Roman"/>
                <a:cs typeface="Times New Roman"/>
              </a:rPr>
              <a:t>Kelvins!!!</a:t>
            </a:r>
            <a:endParaRPr sz="2300">
              <a:solidFill>
                <a:prstClr val="black"/>
              </a:solidFill>
              <a:latin typeface="Times New Roman"/>
              <a:cs typeface="Times New Roman"/>
            </a:endParaRPr>
          </a:p>
        </p:txBody>
      </p:sp>
      <p:sp>
        <p:nvSpPr>
          <p:cNvPr id="20" name="object 20"/>
          <p:cNvSpPr txBox="1"/>
          <p:nvPr/>
        </p:nvSpPr>
        <p:spPr>
          <a:xfrm>
            <a:off x="7440653" y="5265259"/>
            <a:ext cx="344805" cy="219291"/>
          </a:xfrm>
          <a:prstGeom prst="rect">
            <a:avLst/>
          </a:prstGeom>
        </p:spPr>
        <p:txBody>
          <a:bodyPr vert="horz" wrap="square" lIns="0" tIns="11430" rIns="0" bIns="0" rtlCol="0">
            <a:spAutoFit/>
          </a:bodyPr>
          <a:lstStyle/>
          <a:p>
            <a:pPr marL="12700">
              <a:spcBef>
                <a:spcPts val="90"/>
              </a:spcBef>
            </a:pPr>
            <a:r>
              <a:rPr sz="1350" i="1" spc="305" dirty="0">
                <a:solidFill>
                  <a:prstClr val="black"/>
                </a:solidFill>
                <a:latin typeface="Times New Roman"/>
                <a:cs typeface="Times New Roman"/>
              </a:rPr>
              <a:t>h</a:t>
            </a:r>
            <a:r>
              <a:rPr sz="1350" i="1" spc="295" dirty="0">
                <a:solidFill>
                  <a:prstClr val="black"/>
                </a:solidFill>
                <a:latin typeface="Times New Roman"/>
                <a:cs typeface="Times New Roman"/>
              </a:rPr>
              <a:t>o</a:t>
            </a:r>
            <a:r>
              <a:rPr sz="1350" i="1" spc="170" dirty="0">
                <a:solidFill>
                  <a:prstClr val="black"/>
                </a:solidFill>
                <a:latin typeface="Times New Roman"/>
                <a:cs typeface="Times New Roman"/>
              </a:rPr>
              <a:t>t</a:t>
            </a:r>
            <a:endParaRPr sz="1350">
              <a:solidFill>
                <a:prstClr val="black"/>
              </a:solidFill>
              <a:latin typeface="Times New Roman"/>
              <a:cs typeface="Times New Roman"/>
            </a:endParaRPr>
          </a:p>
        </p:txBody>
      </p:sp>
      <p:sp>
        <p:nvSpPr>
          <p:cNvPr id="21" name="object 21"/>
          <p:cNvSpPr txBox="1"/>
          <p:nvPr/>
        </p:nvSpPr>
        <p:spPr>
          <a:xfrm>
            <a:off x="5477934" y="5037562"/>
            <a:ext cx="718820" cy="219291"/>
          </a:xfrm>
          <a:prstGeom prst="rect">
            <a:avLst/>
          </a:prstGeom>
        </p:spPr>
        <p:txBody>
          <a:bodyPr vert="horz" wrap="square" lIns="0" tIns="11430" rIns="0" bIns="0" rtlCol="0">
            <a:spAutoFit/>
          </a:bodyPr>
          <a:lstStyle/>
          <a:p>
            <a:pPr marL="12700">
              <a:spcBef>
                <a:spcPts val="90"/>
              </a:spcBef>
            </a:pPr>
            <a:r>
              <a:rPr sz="1350" i="1" spc="325" dirty="0">
                <a:solidFill>
                  <a:prstClr val="black"/>
                </a:solidFill>
                <a:latin typeface="Times New Roman"/>
                <a:cs typeface="Times New Roman"/>
              </a:rPr>
              <a:t>C</a:t>
            </a:r>
            <a:r>
              <a:rPr sz="1350" i="1" spc="305" dirty="0">
                <a:solidFill>
                  <a:prstClr val="black"/>
                </a:solidFill>
                <a:latin typeface="Times New Roman"/>
                <a:cs typeface="Times New Roman"/>
              </a:rPr>
              <a:t>a</a:t>
            </a:r>
            <a:r>
              <a:rPr sz="1350" i="1" spc="204" dirty="0">
                <a:solidFill>
                  <a:prstClr val="black"/>
                </a:solidFill>
                <a:latin typeface="Times New Roman"/>
                <a:cs typeface="Times New Roman"/>
              </a:rPr>
              <a:t>r</a:t>
            </a:r>
            <a:r>
              <a:rPr sz="1350" i="1" spc="305" dirty="0">
                <a:solidFill>
                  <a:prstClr val="black"/>
                </a:solidFill>
                <a:latin typeface="Times New Roman"/>
                <a:cs typeface="Times New Roman"/>
              </a:rPr>
              <a:t>n</a:t>
            </a:r>
            <a:r>
              <a:rPr sz="1350" i="1" spc="295" dirty="0">
                <a:solidFill>
                  <a:prstClr val="black"/>
                </a:solidFill>
                <a:latin typeface="Times New Roman"/>
                <a:cs typeface="Times New Roman"/>
              </a:rPr>
              <a:t>o</a:t>
            </a:r>
            <a:r>
              <a:rPr sz="1350" i="1" spc="170" dirty="0">
                <a:solidFill>
                  <a:prstClr val="black"/>
                </a:solidFill>
                <a:latin typeface="Times New Roman"/>
                <a:cs typeface="Times New Roman"/>
              </a:rPr>
              <a:t>t</a:t>
            </a:r>
            <a:endParaRPr sz="1350">
              <a:solidFill>
                <a:prstClr val="black"/>
              </a:solidFill>
              <a:latin typeface="Times New Roman"/>
              <a:cs typeface="Times New Roman"/>
            </a:endParaRPr>
          </a:p>
        </p:txBody>
      </p:sp>
      <p:sp>
        <p:nvSpPr>
          <p:cNvPr id="22" name="object 22"/>
          <p:cNvSpPr txBox="1"/>
          <p:nvPr/>
        </p:nvSpPr>
        <p:spPr>
          <a:xfrm>
            <a:off x="7224173" y="5071018"/>
            <a:ext cx="264160" cy="375920"/>
          </a:xfrm>
          <a:prstGeom prst="rect">
            <a:avLst/>
          </a:prstGeom>
        </p:spPr>
        <p:txBody>
          <a:bodyPr vert="horz" wrap="square" lIns="0" tIns="12065" rIns="0" bIns="0" rtlCol="0">
            <a:spAutoFit/>
          </a:bodyPr>
          <a:lstStyle/>
          <a:p>
            <a:pPr marL="12700">
              <a:spcBef>
                <a:spcPts val="95"/>
              </a:spcBef>
            </a:pPr>
            <a:r>
              <a:rPr sz="2300" i="1" spc="595" dirty="0">
                <a:solidFill>
                  <a:prstClr val="black"/>
                </a:solidFill>
                <a:latin typeface="Times New Roman"/>
                <a:cs typeface="Times New Roman"/>
              </a:rPr>
              <a:t>T</a:t>
            </a:r>
            <a:endParaRPr sz="2300">
              <a:solidFill>
                <a:prstClr val="black"/>
              </a:solidFill>
              <a:latin typeface="Times New Roman"/>
              <a:cs typeface="Times New Roman"/>
            </a:endParaRPr>
          </a:p>
        </p:txBody>
      </p:sp>
      <p:sp>
        <p:nvSpPr>
          <p:cNvPr id="23" name="object 23"/>
          <p:cNvSpPr txBox="1"/>
          <p:nvPr/>
        </p:nvSpPr>
        <p:spPr>
          <a:xfrm>
            <a:off x="6184735" y="3848407"/>
            <a:ext cx="2120900" cy="1258570"/>
          </a:xfrm>
          <a:prstGeom prst="rect">
            <a:avLst/>
          </a:prstGeom>
        </p:spPr>
        <p:txBody>
          <a:bodyPr vert="horz" wrap="square" lIns="0" tIns="15240" rIns="0" bIns="0" rtlCol="0">
            <a:spAutoFit/>
          </a:bodyPr>
          <a:lstStyle/>
          <a:p>
            <a:pPr marL="50800">
              <a:spcBef>
                <a:spcPts val="120"/>
              </a:spcBef>
              <a:tabLst>
                <a:tab pos="1539875" algn="l"/>
              </a:tabLst>
            </a:pPr>
            <a:r>
              <a:rPr sz="5925" i="1" spc="-615" baseline="14064" dirty="0">
                <a:solidFill>
                  <a:prstClr val="black"/>
                </a:solidFill>
                <a:latin typeface="Times New Roman"/>
                <a:cs typeface="Times New Roman"/>
              </a:rPr>
              <a:t>Q</a:t>
            </a:r>
            <a:r>
              <a:rPr sz="2300" i="1" spc="-409" dirty="0">
                <a:solidFill>
                  <a:prstClr val="black"/>
                </a:solidFill>
                <a:latin typeface="Times New Roman"/>
                <a:cs typeface="Times New Roman"/>
              </a:rPr>
              <a:t>hot	</a:t>
            </a:r>
            <a:r>
              <a:rPr sz="5925" i="1" spc="-615" baseline="14064" dirty="0">
                <a:solidFill>
                  <a:prstClr val="black"/>
                </a:solidFill>
                <a:latin typeface="Times New Roman"/>
                <a:cs typeface="Times New Roman"/>
              </a:rPr>
              <a:t>Q</a:t>
            </a:r>
            <a:r>
              <a:rPr sz="2300" i="1" spc="-409" dirty="0">
                <a:solidFill>
                  <a:prstClr val="black"/>
                </a:solidFill>
                <a:latin typeface="Times New Roman"/>
                <a:cs typeface="Times New Roman"/>
              </a:rPr>
              <a:t>hot</a:t>
            </a:r>
            <a:endParaRPr sz="2300">
              <a:solidFill>
                <a:prstClr val="black"/>
              </a:solidFill>
              <a:latin typeface="Times New Roman"/>
              <a:cs typeface="Times New Roman"/>
            </a:endParaRPr>
          </a:p>
          <a:p>
            <a:pPr marL="439420">
              <a:spcBef>
                <a:spcPts val="2185"/>
              </a:spcBef>
              <a:tabLst>
                <a:tab pos="995044" algn="l"/>
              </a:tabLst>
            </a:pPr>
            <a:r>
              <a:rPr sz="3450" spc="802" baseline="-21739" dirty="0">
                <a:solidFill>
                  <a:prstClr val="black"/>
                </a:solidFill>
                <a:latin typeface="Times New Roman"/>
                <a:cs typeface="Times New Roman"/>
              </a:rPr>
              <a:t>1	</a:t>
            </a:r>
            <a:r>
              <a:rPr sz="3450" i="1" spc="442" baseline="13285" dirty="0">
                <a:solidFill>
                  <a:prstClr val="black"/>
                </a:solidFill>
                <a:latin typeface="Times New Roman"/>
                <a:cs typeface="Times New Roman"/>
              </a:rPr>
              <a:t>T</a:t>
            </a:r>
            <a:r>
              <a:rPr sz="1350" i="1" spc="295" dirty="0">
                <a:solidFill>
                  <a:prstClr val="black"/>
                </a:solidFill>
                <a:latin typeface="Times New Roman"/>
                <a:cs typeface="Times New Roman"/>
              </a:rPr>
              <a:t>cold</a:t>
            </a:r>
            <a:endParaRPr sz="1350">
              <a:solidFill>
                <a:prstClr val="black"/>
              </a:solidFill>
              <a:latin typeface="Times New Roman"/>
              <a:cs typeface="Times New Roman"/>
            </a:endParaRPr>
          </a:p>
        </p:txBody>
      </p:sp>
      <p:sp>
        <p:nvSpPr>
          <p:cNvPr id="24" name="object 24"/>
          <p:cNvSpPr txBox="1"/>
          <p:nvPr/>
        </p:nvSpPr>
        <p:spPr>
          <a:xfrm>
            <a:off x="5302014" y="4843320"/>
            <a:ext cx="215900" cy="375920"/>
          </a:xfrm>
          <a:prstGeom prst="rect">
            <a:avLst/>
          </a:prstGeom>
        </p:spPr>
        <p:txBody>
          <a:bodyPr vert="horz" wrap="square" lIns="0" tIns="12065" rIns="0" bIns="0" rtlCol="0">
            <a:spAutoFit/>
          </a:bodyPr>
          <a:lstStyle/>
          <a:p>
            <a:pPr marL="12700">
              <a:spcBef>
                <a:spcPts val="95"/>
              </a:spcBef>
            </a:pPr>
            <a:r>
              <a:rPr sz="2300" i="1" spc="475" dirty="0">
                <a:solidFill>
                  <a:prstClr val="black"/>
                </a:solidFill>
                <a:latin typeface="Times New Roman"/>
                <a:cs typeface="Times New Roman"/>
              </a:rPr>
              <a:t>e</a:t>
            </a:r>
            <a:endParaRPr sz="2300">
              <a:solidFill>
                <a:prstClr val="black"/>
              </a:solidFill>
              <a:latin typeface="Times New Roman"/>
              <a:cs typeface="Times New Roman"/>
            </a:endParaRPr>
          </a:p>
        </p:txBody>
      </p:sp>
      <p:grpSp>
        <p:nvGrpSpPr>
          <p:cNvPr id="25" name="object 25"/>
          <p:cNvGrpSpPr/>
          <p:nvPr/>
        </p:nvGrpSpPr>
        <p:grpSpPr>
          <a:xfrm>
            <a:off x="6341767" y="4854256"/>
            <a:ext cx="1024890" cy="357505"/>
            <a:chOff x="4817767" y="4854255"/>
            <a:chExt cx="1024890" cy="357505"/>
          </a:xfrm>
        </p:grpSpPr>
        <p:sp>
          <p:nvSpPr>
            <p:cNvPr id="26" name="object 26"/>
            <p:cNvSpPr/>
            <p:nvPr/>
          </p:nvSpPr>
          <p:spPr>
            <a:xfrm>
              <a:off x="5343806" y="4854255"/>
              <a:ext cx="498421" cy="357395"/>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27" name="object 27"/>
            <p:cNvSpPr/>
            <p:nvPr/>
          </p:nvSpPr>
          <p:spPr>
            <a:xfrm>
              <a:off x="4817767" y="4854255"/>
              <a:ext cx="498421" cy="357395"/>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5388" y="360629"/>
            <a:ext cx="2903855" cy="697230"/>
          </a:xfrm>
          <a:prstGeom prst="rect">
            <a:avLst/>
          </a:prstGeom>
        </p:spPr>
        <p:txBody>
          <a:bodyPr vert="horz" wrap="square" lIns="0" tIns="13335" rIns="0" bIns="0" rtlCol="0">
            <a:spAutoFit/>
          </a:bodyPr>
          <a:lstStyle/>
          <a:p>
            <a:pPr marL="12700">
              <a:spcBef>
                <a:spcPts val="105"/>
              </a:spcBef>
            </a:pPr>
            <a:r>
              <a:rPr sz="4400" spc="-765" dirty="0"/>
              <a:t>HEAT</a:t>
            </a:r>
            <a:r>
              <a:rPr sz="4400" spc="-700" dirty="0"/>
              <a:t> </a:t>
            </a:r>
            <a:r>
              <a:rPr sz="4400" spc="-760" dirty="0"/>
              <a:t>PUMP</a:t>
            </a:r>
            <a:endParaRPr sz="4400"/>
          </a:p>
        </p:txBody>
      </p:sp>
      <p:sp>
        <p:nvSpPr>
          <p:cNvPr id="3" name="object 3"/>
          <p:cNvSpPr txBox="1"/>
          <p:nvPr/>
        </p:nvSpPr>
        <p:spPr>
          <a:xfrm>
            <a:off x="2212341" y="1675475"/>
            <a:ext cx="7997825" cy="1516380"/>
          </a:xfrm>
          <a:prstGeom prst="rect">
            <a:avLst/>
          </a:prstGeom>
        </p:spPr>
        <p:txBody>
          <a:bodyPr vert="horz" wrap="square" lIns="0" tIns="38735" rIns="0" bIns="0" rtlCol="0">
            <a:spAutoFit/>
          </a:bodyPr>
          <a:lstStyle/>
          <a:p>
            <a:pPr marL="332740" marR="5080" indent="-320040" algn="just">
              <a:lnSpc>
                <a:spcPct val="95600"/>
              </a:lnSpc>
              <a:spcBef>
                <a:spcPts val="305"/>
              </a:spcBef>
              <a:buClr>
                <a:srgbClr val="DD8046"/>
              </a:buClr>
              <a:buSzPct val="56716"/>
              <a:buFont typeface="Wingdings"/>
              <a:buChar char=""/>
              <a:tabLst>
                <a:tab pos="332740" algn="l"/>
              </a:tabLst>
            </a:pPr>
            <a:r>
              <a:rPr sz="3350" i="1" spc="-190" dirty="0">
                <a:solidFill>
                  <a:prstClr val="black"/>
                </a:solidFill>
                <a:latin typeface="Georgia"/>
                <a:cs typeface="Georgia"/>
              </a:rPr>
              <a:t>Thermodynamic </a:t>
            </a:r>
            <a:r>
              <a:rPr sz="3350" i="1" spc="-135" dirty="0">
                <a:solidFill>
                  <a:prstClr val="black"/>
                </a:solidFill>
                <a:latin typeface="Georgia"/>
                <a:cs typeface="Georgia"/>
              </a:rPr>
              <a:t>system/Device </a:t>
            </a:r>
            <a:r>
              <a:rPr sz="3350" i="1" spc="-155" dirty="0">
                <a:solidFill>
                  <a:prstClr val="black"/>
                </a:solidFill>
                <a:latin typeface="Georgia"/>
                <a:cs typeface="Georgia"/>
              </a:rPr>
              <a:t>which  </a:t>
            </a:r>
            <a:r>
              <a:rPr sz="3350" i="1" spc="-150" dirty="0">
                <a:solidFill>
                  <a:prstClr val="black"/>
                </a:solidFill>
                <a:latin typeface="Georgia"/>
                <a:cs typeface="Georgia"/>
              </a:rPr>
              <a:t>operate in </a:t>
            </a:r>
            <a:r>
              <a:rPr sz="3350" i="1" spc="-130" dirty="0">
                <a:solidFill>
                  <a:prstClr val="black"/>
                </a:solidFill>
                <a:latin typeface="Georgia"/>
                <a:cs typeface="Georgia"/>
              </a:rPr>
              <a:t>cycle </a:t>
            </a:r>
            <a:r>
              <a:rPr sz="3350" i="1" spc="-140" dirty="0">
                <a:solidFill>
                  <a:prstClr val="black"/>
                </a:solidFill>
                <a:latin typeface="Georgia"/>
                <a:cs typeface="Georgia"/>
              </a:rPr>
              <a:t>converts  </a:t>
            </a:r>
            <a:r>
              <a:rPr sz="3350" i="1" spc="-80" dirty="0">
                <a:solidFill>
                  <a:prstClr val="black"/>
                </a:solidFill>
                <a:latin typeface="Georgia"/>
                <a:cs typeface="Georgia"/>
              </a:rPr>
              <a:t>the </a:t>
            </a:r>
            <a:r>
              <a:rPr sz="3350" i="1" spc="-145" dirty="0">
                <a:solidFill>
                  <a:prstClr val="black"/>
                </a:solidFill>
                <a:latin typeface="Georgia"/>
                <a:cs typeface="Georgia"/>
              </a:rPr>
              <a:t>heat </a:t>
            </a:r>
            <a:r>
              <a:rPr sz="3350" i="1" spc="-135" dirty="0">
                <a:solidFill>
                  <a:prstClr val="black"/>
                </a:solidFill>
                <a:latin typeface="Georgia"/>
                <a:cs typeface="Georgia"/>
              </a:rPr>
              <a:t>into  </a:t>
            </a:r>
            <a:r>
              <a:rPr sz="3350" i="1" spc="-110" dirty="0">
                <a:solidFill>
                  <a:prstClr val="black"/>
                </a:solidFill>
                <a:latin typeface="Georgia"/>
                <a:cs typeface="Georgia"/>
              </a:rPr>
              <a:t>useful</a:t>
            </a:r>
            <a:r>
              <a:rPr sz="3350" i="1" spc="-130" dirty="0">
                <a:solidFill>
                  <a:prstClr val="black"/>
                </a:solidFill>
                <a:latin typeface="Georgia"/>
                <a:cs typeface="Georgia"/>
              </a:rPr>
              <a:t> </a:t>
            </a:r>
            <a:r>
              <a:rPr sz="3350" i="1" spc="-200" dirty="0">
                <a:solidFill>
                  <a:prstClr val="black"/>
                </a:solidFill>
                <a:latin typeface="Georgia"/>
                <a:cs typeface="Georgia"/>
              </a:rPr>
              <a:t>work.</a:t>
            </a:r>
            <a:endParaRPr sz="3350">
              <a:solidFill>
                <a:prstClr val="black"/>
              </a:solidFill>
              <a:latin typeface="Georgia"/>
              <a:cs typeface="Georgia"/>
            </a:endParaRPr>
          </a:p>
        </p:txBody>
      </p:sp>
      <p:sp>
        <p:nvSpPr>
          <p:cNvPr id="4" name="object 4"/>
          <p:cNvSpPr/>
          <p:nvPr/>
        </p:nvSpPr>
        <p:spPr>
          <a:xfrm>
            <a:off x="5400676" y="5629276"/>
            <a:ext cx="2771775" cy="847725"/>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5" name="object 5"/>
          <p:cNvSpPr txBox="1"/>
          <p:nvPr/>
        </p:nvSpPr>
        <p:spPr>
          <a:xfrm>
            <a:off x="5654929" y="6064402"/>
            <a:ext cx="1951989" cy="299720"/>
          </a:xfrm>
          <a:prstGeom prst="rect">
            <a:avLst/>
          </a:prstGeom>
        </p:spPr>
        <p:txBody>
          <a:bodyPr vert="horz" wrap="square" lIns="0" tIns="12700" rIns="0" bIns="0" rtlCol="0">
            <a:spAutoFit/>
          </a:bodyPr>
          <a:lstStyle/>
          <a:p>
            <a:pPr marL="38100">
              <a:spcBef>
                <a:spcPts val="100"/>
              </a:spcBef>
            </a:pPr>
            <a:r>
              <a:rPr spc="-5" dirty="0">
                <a:solidFill>
                  <a:prstClr val="black"/>
                </a:solidFill>
                <a:latin typeface="Arial"/>
                <a:cs typeface="Arial"/>
              </a:rPr>
              <a:t>Cold </a:t>
            </a:r>
            <a:r>
              <a:rPr spc="-15" dirty="0">
                <a:solidFill>
                  <a:prstClr val="black"/>
                </a:solidFill>
                <a:latin typeface="Arial"/>
                <a:cs typeface="Arial"/>
              </a:rPr>
              <a:t>Reservoir,</a:t>
            </a:r>
            <a:r>
              <a:rPr spc="-25" dirty="0">
                <a:solidFill>
                  <a:prstClr val="black"/>
                </a:solidFill>
                <a:latin typeface="Arial"/>
                <a:cs typeface="Arial"/>
              </a:rPr>
              <a:t> </a:t>
            </a:r>
            <a:r>
              <a:rPr i="1" spc="-5" dirty="0">
                <a:solidFill>
                  <a:prstClr val="black"/>
                </a:solidFill>
                <a:latin typeface="Arial"/>
                <a:cs typeface="Arial"/>
              </a:rPr>
              <a:t>T</a:t>
            </a:r>
            <a:r>
              <a:rPr spc="-7" baseline="-20833" dirty="0">
                <a:solidFill>
                  <a:prstClr val="black"/>
                </a:solidFill>
                <a:latin typeface="Arial"/>
                <a:cs typeface="Arial"/>
              </a:rPr>
              <a:t>C</a:t>
            </a:r>
            <a:endParaRPr baseline="-20833">
              <a:solidFill>
                <a:prstClr val="black"/>
              </a:solidFill>
              <a:latin typeface="Arial"/>
              <a:cs typeface="Arial"/>
            </a:endParaRPr>
          </a:p>
        </p:txBody>
      </p:sp>
      <p:grpSp>
        <p:nvGrpSpPr>
          <p:cNvPr id="6" name="object 6"/>
          <p:cNvGrpSpPr/>
          <p:nvPr/>
        </p:nvGrpSpPr>
        <p:grpSpPr>
          <a:xfrm>
            <a:off x="5457826" y="2771775"/>
            <a:ext cx="2809875" cy="3069590"/>
            <a:chOff x="3933825" y="2771775"/>
            <a:chExt cx="2809875" cy="3069590"/>
          </a:xfrm>
        </p:grpSpPr>
        <p:sp>
          <p:nvSpPr>
            <p:cNvPr id="7" name="object 7"/>
            <p:cNvSpPr/>
            <p:nvPr/>
          </p:nvSpPr>
          <p:spPr>
            <a:xfrm>
              <a:off x="5091176" y="4354575"/>
              <a:ext cx="314325" cy="1437005"/>
            </a:xfrm>
            <a:custGeom>
              <a:avLst/>
              <a:gdLst/>
              <a:ahLst/>
              <a:cxnLst/>
              <a:rect l="l" t="t" r="r" b="b"/>
              <a:pathLst>
                <a:path w="314325" h="1437004">
                  <a:moveTo>
                    <a:pt x="304800" y="43053"/>
                  </a:moveTo>
                  <a:lnTo>
                    <a:pt x="292798" y="26314"/>
                  </a:lnTo>
                  <a:lnTo>
                    <a:pt x="260121" y="12623"/>
                  </a:lnTo>
                  <a:lnTo>
                    <a:pt x="211670" y="3390"/>
                  </a:lnTo>
                  <a:lnTo>
                    <a:pt x="152400" y="0"/>
                  </a:lnTo>
                  <a:lnTo>
                    <a:pt x="93052" y="3390"/>
                  </a:lnTo>
                  <a:lnTo>
                    <a:pt x="44615" y="12623"/>
                  </a:lnTo>
                  <a:lnTo>
                    <a:pt x="11963" y="26314"/>
                  </a:lnTo>
                  <a:lnTo>
                    <a:pt x="0" y="43053"/>
                  </a:lnTo>
                  <a:lnTo>
                    <a:pt x="11963" y="59791"/>
                  </a:lnTo>
                  <a:lnTo>
                    <a:pt x="44615" y="73431"/>
                  </a:lnTo>
                  <a:lnTo>
                    <a:pt x="93052" y="82613"/>
                  </a:lnTo>
                  <a:lnTo>
                    <a:pt x="152400" y="85979"/>
                  </a:lnTo>
                  <a:lnTo>
                    <a:pt x="211670" y="82613"/>
                  </a:lnTo>
                  <a:lnTo>
                    <a:pt x="260121" y="73431"/>
                  </a:lnTo>
                  <a:lnTo>
                    <a:pt x="292798" y="59791"/>
                  </a:lnTo>
                  <a:lnTo>
                    <a:pt x="304800" y="43053"/>
                  </a:lnTo>
                  <a:close/>
                </a:path>
                <a:path w="314325" h="1437004">
                  <a:moveTo>
                    <a:pt x="314261" y="657364"/>
                  </a:moveTo>
                  <a:lnTo>
                    <a:pt x="33274" y="657364"/>
                  </a:lnTo>
                  <a:lnTo>
                    <a:pt x="33274" y="1436458"/>
                  </a:lnTo>
                  <a:lnTo>
                    <a:pt x="314261" y="1436458"/>
                  </a:lnTo>
                  <a:lnTo>
                    <a:pt x="314261" y="657364"/>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8" name="object 8"/>
            <p:cNvSpPr/>
            <p:nvPr/>
          </p:nvSpPr>
          <p:spPr>
            <a:xfrm>
              <a:off x="4600575" y="4305300"/>
              <a:ext cx="1352550" cy="81915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5105400" y="3554056"/>
              <a:ext cx="304800" cy="2287270"/>
            </a:xfrm>
            <a:custGeom>
              <a:avLst/>
              <a:gdLst/>
              <a:ahLst/>
              <a:cxnLst/>
              <a:rect l="l" t="t" r="r" b="b"/>
              <a:pathLst>
                <a:path w="304800" h="2287270">
                  <a:moveTo>
                    <a:pt x="285813" y="0"/>
                  </a:moveTo>
                  <a:lnTo>
                    <a:pt x="4826" y="0"/>
                  </a:lnTo>
                  <a:lnTo>
                    <a:pt x="4826" y="843572"/>
                  </a:lnTo>
                  <a:lnTo>
                    <a:pt x="285813" y="843572"/>
                  </a:lnTo>
                  <a:lnTo>
                    <a:pt x="285813" y="0"/>
                  </a:lnTo>
                  <a:close/>
                </a:path>
                <a:path w="304800" h="2287270">
                  <a:moveTo>
                    <a:pt x="304800" y="2244140"/>
                  </a:moveTo>
                  <a:lnTo>
                    <a:pt x="292823" y="2227415"/>
                  </a:lnTo>
                  <a:lnTo>
                    <a:pt x="260172" y="2213762"/>
                  </a:lnTo>
                  <a:lnTo>
                    <a:pt x="211734" y="2204542"/>
                  </a:lnTo>
                  <a:lnTo>
                    <a:pt x="152400" y="2201164"/>
                  </a:lnTo>
                  <a:lnTo>
                    <a:pt x="93052" y="2204542"/>
                  </a:lnTo>
                  <a:lnTo>
                    <a:pt x="44615" y="2213762"/>
                  </a:lnTo>
                  <a:lnTo>
                    <a:pt x="11963" y="2227415"/>
                  </a:lnTo>
                  <a:lnTo>
                    <a:pt x="0" y="2244140"/>
                  </a:lnTo>
                  <a:lnTo>
                    <a:pt x="11963" y="2260879"/>
                  </a:lnTo>
                  <a:lnTo>
                    <a:pt x="44615" y="2274544"/>
                  </a:lnTo>
                  <a:lnTo>
                    <a:pt x="93052" y="2283764"/>
                  </a:lnTo>
                  <a:lnTo>
                    <a:pt x="152400" y="2287130"/>
                  </a:lnTo>
                  <a:lnTo>
                    <a:pt x="211734" y="2283764"/>
                  </a:lnTo>
                  <a:lnTo>
                    <a:pt x="260172" y="2274544"/>
                  </a:lnTo>
                  <a:lnTo>
                    <a:pt x="292823" y="2260879"/>
                  </a:lnTo>
                  <a:lnTo>
                    <a:pt x="304800" y="2244140"/>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10" name="object 10"/>
            <p:cNvSpPr/>
            <p:nvPr/>
          </p:nvSpPr>
          <p:spPr>
            <a:xfrm>
              <a:off x="3933825" y="2771775"/>
              <a:ext cx="2809875" cy="885825"/>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1" name="object 11"/>
            <p:cNvSpPr/>
            <p:nvPr/>
          </p:nvSpPr>
          <p:spPr>
            <a:xfrm>
              <a:off x="5094351" y="4352797"/>
              <a:ext cx="1468755" cy="535940"/>
            </a:xfrm>
            <a:custGeom>
              <a:avLst/>
              <a:gdLst/>
              <a:ahLst/>
              <a:cxnLst/>
              <a:rect l="l" t="t" r="r" b="b"/>
              <a:pathLst>
                <a:path w="1468754" h="535939">
                  <a:moveTo>
                    <a:pt x="304800" y="43053"/>
                  </a:moveTo>
                  <a:lnTo>
                    <a:pt x="292798" y="26314"/>
                  </a:lnTo>
                  <a:lnTo>
                    <a:pt x="260121" y="12623"/>
                  </a:lnTo>
                  <a:lnTo>
                    <a:pt x="211670" y="3390"/>
                  </a:lnTo>
                  <a:lnTo>
                    <a:pt x="152400" y="0"/>
                  </a:lnTo>
                  <a:lnTo>
                    <a:pt x="93052" y="3390"/>
                  </a:lnTo>
                  <a:lnTo>
                    <a:pt x="44615" y="12623"/>
                  </a:lnTo>
                  <a:lnTo>
                    <a:pt x="11963" y="26314"/>
                  </a:lnTo>
                  <a:lnTo>
                    <a:pt x="0" y="43053"/>
                  </a:lnTo>
                  <a:lnTo>
                    <a:pt x="11963" y="59791"/>
                  </a:lnTo>
                  <a:lnTo>
                    <a:pt x="44615" y="73431"/>
                  </a:lnTo>
                  <a:lnTo>
                    <a:pt x="93052" y="82613"/>
                  </a:lnTo>
                  <a:lnTo>
                    <a:pt x="152400" y="85979"/>
                  </a:lnTo>
                  <a:lnTo>
                    <a:pt x="211670" y="82613"/>
                  </a:lnTo>
                  <a:lnTo>
                    <a:pt x="260121" y="73431"/>
                  </a:lnTo>
                  <a:lnTo>
                    <a:pt x="292798" y="59791"/>
                  </a:lnTo>
                  <a:lnTo>
                    <a:pt x="304800" y="43053"/>
                  </a:lnTo>
                  <a:close/>
                </a:path>
                <a:path w="1468754" h="535939">
                  <a:moveTo>
                    <a:pt x="1468437" y="218541"/>
                  </a:moveTo>
                  <a:lnTo>
                    <a:pt x="720725" y="218541"/>
                  </a:lnTo>
                  <a:lnTo>
                    <a:pt x="720725" y="535559"/>
                  </a:lnTo>
                  <a:lnTo>
                    <a:pt x="1468437" y="535559"/>
                  </a:lnTo>
                  <a:lnTo>
                    <a:pt x="1468437" y="218541"/>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12" name="object 12"/>
            <p:cNvSpPr/>
            <p:nvPr/>
          </p:nvSpPr>
          <p:spPr>
            <a:xfrm>
              <a:off x="6499225" y="4567808"/>
              <a:ext cx="139700" cy="300990"/>
            </a:xfrm>
            <a:custGeom>
              <a:avLst/>
              <a:gdLst/>
              <a:ahLst/>
              <a:cxnLst/>
              <a:rect l="l" t="t" r="r" b="b"/>
              <a:pathLst>
                <a:path w="139700" h="300989">
                  <a:moveTo>
                    <a:pt x="69850" y="0"/>
                  </a:moveTo>
                  <a:lnTo>
                    <a:pt x="42648" y="11814"/>
                  </a:lnTo>
                  <a:lnTo>
                    <a:pt x="20447" y="44037"/>
                  </a:lnTo>
                  <a:lnTo>
                    <a:pt x="5484" y="91832"/>
                  </a:lnTo>
                  <a:lnTo>
                    <a:pt x="0" y="150368"/>
                  </a:lnTo>
                  <a:lnTo>
                    <a:pt x="5484" y="208976"/>
                  </a:lnTo>
                  <a:lnTo>
                    <a:pt x="20447" y="256809"/>
                  </a:lnTo>
                  <a:lnTo>
                    <a:pt x="42648" y="289046"/>
                  </a:lnTo>
                  <a:lnTo>
                    <a:pt x="69850" y="300863"/>
                  </a:lnTo>
                  <a:lnTo>
                    <a:pt x="97051" y="289046"/>
                  </a:lnTo>
                  <a:lnTo>
                    <a:pt x="119252" y="256809"/>
                  </a:lnTo>
                  <a:lnTo>
                    <a:pt x="134215" y="208976"/>
                  </a:lnTo>
                  <a:lnTo>
                    <a:pt x="139700" y="150368"/>
                  </a:lnTo>
                  <a:lnTo>
                    <a:pt x="134215" y="91832"/>
                  </a:lnTo>
                  <a:lnTo>
                    <a:pt x="119252" y="44037"/>
                  </a:lnTo>
                  <a:lnTo>
                    <a:pt x="97051" y="11814"/>
                  </a:lnTo>
                  <a:lnTo>
                    <a:pt x="69850" y="0"/>
                  </a:lnTo>
                  <a:close/>
                </a:path>
              </a:pathLst>
            </a:custGeom>
            <a:solidFill>
              <a:srgbClr val="CCCC00"/>
            </a:solidFill>
          </p:spPr>
          <p:txBody>
            <a:bodyPr wrap="square" lIns="0" tIns="0" rIns="0" bIns="0" rtlCol="0"/>
            <a:lstStyle/>
            <a:p>
              <a:endParaRPr>
                <a:solidFill>
                  <a:prstClr val="black"/>
                </a:solidFill>
                <a:latin typeface="Calibri"/>
              </a:endParaRPr>
            </a:p>
          </p:txBody>
        </p:sp>
        <p:sp>
          <p:nvSpPr>
            <p:cNvPr id="13" name="object 13"/>
            <p:cNvSpPr/>
            <p:nvPr/>
          </p:nvSpPr>
          <p:spPr>
            <a:xfrm>
              <a:off x="6499225" y="4567808"/>
              <a:ext cx="139700" cy="300990"/>
            </a:xfrm>
            <a:custGeom>
              <a:avLst/>
              <a:gdLst/>
              <a:ahLst/>
              <a:cxnLst/>
              <a:rect l="l" t="t" r="r" b="b"/>
              <a:pathLst>
                <a:path w="139700" h="300989">
                  <a:moveTo>
                    <a:pt x="0" y="150368"/>
                  </a:moveTo>
                  <a:lnTo>
                    <a:pt x="5484" y="91832"/>
                  </a:lnTo>
                  <a:lnTo>
                    <a:pt x="20447" y="44037"/>
                  </a:lnTo>
                  <a:lnTo>
                    <a:pt x="42648" y="11814"/>
                  </a:lnTo>
                  <a:lnTo>
                    <a:pt x="69850" y="0"/>
                  </a:lnTo>
                  <a:lnTo>
                    <a:pt x="97051" y="11814"/>
                  </a:lnTo>
                  <a:lnTo>
                    <a:pt x="119252" y="44037"/>
                  </a:lnTo>
                  <a:lnTo>
                    <a:pt x="134215" y="91832"/>
                  </a:lnTo>
                  <a:lnTo>
                    <a:pt x="139700" y="150368"/>
                  </a:lnTo>
                  <a:lnTo>
                    <a:pt x="134215" y="208976"/>
                  </a:lnTo>
                  <a:lnTo>
                    <a:pt x="119252" y="256809"/>
                  </a:lnTo>
                  <a:lnTo>
                    <a:pt x="97051" y="289046"/>
                  </a:lnTo>
                  <a:lnTo>
                    <a:pt x="69850" y="300863"/>
                  </a:lnTo>
                  <a:lnTo>
                    <a:pt x="42648" y="289046"/>
                  </a:lnTo>
                  <a:lnTo>
                    <a:pt x="20447" y="256809"/>
                  </a:lnTo>
                  <a:lnTo>
                    <a:pt x="5484" y="208976"/>
                  </a:lnTo>
                  <a:lnTo>
                    <a:pt x="0" y="150368"/>
                  </a:lnTo>
                  <a:close/>
                </a:path>
              </a:pathLst>
            </a:custGeom>
            <a:ln w="12700">
              <a:solidFill>
                <a:srgbClr val="000000"/>
              </a:solidFill>
            </a:ln>
          </p:spPr>
          <p:txBody>
            <a:bodyPr wrap="square" lIns="0" tIns="0" rIns="0" bIns="0" rtlCol="0"/>
            <a:lstStyle/>
            <a:p>
              <a:endParaRPr>
                <a:solidFill>
                  <a:prstClr val="black"/>
                </a:solidFill>
                <a:latin typeface="Calibri"/>
              </a:endParaRPr>
            </a:p>
          </p:txBody>
        </p:sp>
        <p:sp>
          <p:nvSpPr>
            <p:cNvPr id="14" name="object 14"/>
            <p:cNvSpPr/>
            <p:nvPr/>
          </p:nvSpPr>
          <p:spPr>
            <a:xfrm>
              <a:off x="5756275" y="4569586"/>
              <a:ext cx="139700" cy="300990"/>
            </a:xfrm>
            <a:custGeom>
              <a:avLst/>
              <a:gdLst/>
              <a:ahLst/>
              <a:cxnLst/>
              <a:rect l="l" t="t" r="r" b="b"/>
              <a:pathLst>
                <a:path w="139700" h="300989">
                  <a:moveTo>
                    <a:pt x="69850" y="0"/>
                  </a:moveTo>
                  <a:lnTo>
                    <a:pt x="42648" y="11814"/>
                  </a:lnTo>
                  <a:lnTo>
                    <a:pt x="20447" y="44037"/>
                  </a:lnTo>
                  <a:lnTo>
                    <a:pt x="5484" y="91832"/>
                  </a:lnTo>
                  <a:lnTo>
                    <a:pt x="0" y="150368"/>
                  </a:lnTo>
                  <a:lnTo>
                    <a:pt x="5484" y="208976"/>
                  </a:lnTo>
                  <a:lnTo>
                    <a:pt x="20446" y="256809"/>
                  </a:lnTo>
                  <a:lnTo>
                    <a:pt x="42648" y="289046"/>
                  </a:lnTo>
                  <a:lnTo>
                    <a:pt x="69850" y="300863"/>
                  </a:lnTo>
                  <a:lnTo>
                    <a:pt x="97051" y="289046"/>
                  </a:lnTo>
                  <a:lnTo>
                    <a:pt x="119252" y="256809"/>
                  </a:lnTo>
                  <a:lnTo>
                    <a:pt x="134215" y="208976"/>
                  </a:lnTo>
                  <a:lnTo>
                    <a:pt x="139700" y="150368"/>
                  </a:lnTo>
                  <a:lnTo>
                    <a:pt x="134215" y="91832"/>
                  </a:lnTo>
                  <a:lnTo>
                    <a:pt x="119253" y="44037"/>
                  </a:lnTo>
                  <a:lnTo>
                    <a:pt x="97051" y="11814"/>
                  </a:lnTo>
                  <a:lnTo>
                    <a:pt x="69850" y="0"/>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15" name="object 15"/>
            <p:cNvSpPr/>
            <p:nvPr/>
          </p:nvSpPr>
          <p:spPr>
            <a:xfrm>
              <a:off x="5172075" y="3725925"/>
              <a:ext cx="171450" cy="601980"/>
            </a:xfrm>
            <a:custGeom>
              <a:avLst/>
              <a:gdLst/>
              <a:ahLst/>
              <a:cxnLst/>
              <a:rect l="l" t="t" r="r" b="b"/>
              <a:pathLst>
                <a:path w="171450" h="601979">
                  <a:moveTo>
                    <a:pt x="114300" y="142875"/>
                  </a:moveTo>
                  <a:lnTo>
                    <a:pt x="57150" y="142875"/>
                  </a:lnTo>
                  <a:lnTo>
                    <a:pt x="57150" y="601853"/>
                  </a:lnTo>
                  <a:lnTo>
                    <a:pt x="114300" y="601853"/>
                  </a:lnTo>
                  <a:lnTo>
                    <a:pt x="114300" y="142875"/>
                  </a:lnTo>
                  <a:close/>
                </a:path>
                <a:path w="171450" h="601979">
                  <a:moveTo>
                    <a:pt x="85725" y="0"/>
                  </a:moveTo>
                  <a:lnTo>
                    <a:pt x="0" y="171450"/>
                  </a:lnTo>
                  <a:lnTo>
                    <a:pt x="57150" y="171450"/>
                  </a:lnTo>
                  <a:lnTo>
                    <a:pt x="57150" y="142875"/>
                  </a:lnTo>
                  <a:lnTo>
                    <a:pt x="157162" y="142875"/>
                  </a:lnTo>
                  <a:lnTo>
                    <a:pt x="85725" y="0"/>
                  </a:lnTo>
                  <a:close/>
                </a:path>
                <a:path w="171450" h="601979">
                  <a:moveTo>
                    <a:pt x="157162" y="142875"/>
                  </a:moveTo>
                  <a:lnTo>
                    <a:pt x="114300" y="142875"/>
                  </a:lnTo>
                  <a:lnTo>
                    <a:pt x="114300" y="171450"/>
                  </a:lnTo>
                  <a:lnTo>
                    <a:pt x="171450" y="171450"/>
                  </a:lnTo>
                  <a:lnTo>
                    <a:pt x="157162" y="142875"/>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16" name="object 16"/>
            <p:cNvSpPr/>
            <p:nvPr/>
          </p:nvSpPr>
          <p:spPr>
            <a:xfrm>
              <a:off x="5172075" y="5187442"/>
              <a:ext cx="171450" cy="601980"/>
            </a:xfrm>
            <a:custGeom>
              <a:avLst/>
              <a:gdLst/>
              <a:ahLst/>
              <a:cxnLst/>
              <a:rect l="l" t="t" r="r" b="b"/>
              <a:pathLst>
                <a:path w="171450" h="601979">
                  <a:moveTo>
                    <a:pt x="114300" y="142874"/>
                  </a:moveTo>
                  <a:lnTo>
                    <a:pt x="57150" y="142874"/>
                  </a:lnTo>
                  <a:lnTo>
                    <a:pt x="57150" y="601802"/>
                  </a:lnTo>
                  <a:lnTo>
                    <a:pt x="114300" y="601802"/>
                  </a:lnTo>
                  <a:lnTo>
                    <a:pt x="114300" y="142874"/>
                  </a:lnTo>
                  <a:close/>
                </a:path>
                <a:path w="171450" h="601979">
                  <a:moveTo>
                    <a:pt x="85725" y="0"/>
                  </a:moveTo>
                  <a:lnTo>
                    <a:pt x="0" y="171449"/>
                  </a:lnTo>
                  <a:lnTo>
                    <a:pt x="57150" y="171449"/>
                  </a:lnTo>
                  <a:lnTo>
                    <a:pt x="57150" y="142874"/>
                  </a:lnTo>
                  <a:lnTo>
                    <a:pt x="157162" y="142874"/>
                  </a:lnTo>
                  <a:lnTo>
                    <a:pt x="85725" y="0"/>
                  </a:lnTo>
                  <a:close/>
                </a:path>
                <a:path w="171450" h="601979">
                  <a:moveTo>
                    <a:pt x="157162" y="142874"/>
                  </a:moveTo>
                  <a:lnTo>
                    <a:pt x="114300" y="142874"/>
                  </a:lnTo>
                  <a:lnTo>
                    <a:pt x="114300" y="171449"/>
                  </a:lnTo>
                  <a:lnTo>
                    <a:pt x="171450" y="171449"/>
                  </a:lnTo>
                  <a:lnTo>
                    <a:pt x="157162" y="142874"/>
                  </a:lnTo>
                  <a:close/>
                </a:path>
              </a:pathLst>
            </a:custGeom>
            <a:solidFill>
              <a:srgbClr val="DD8046"/>
            </a:solidFill>
          </p:spPr>
          <p:txBody>
            <a:bodyPr wrap="square" lIns="0" tIns="0" rIns="0" bIns="0" rtlCol="0"/>
            <a:lstStyle/>
            <a:p>
              <a:endParaRPr>
                <a:solidFill>
                  <a:prstClr val="black"/>
                </a:solidFill>
                <a:latin typeface="Calibri"/>
              </a:endParaRPr>
            </a:p>
          </p:txBody>
        </p:sp>
        <p:sp>
          <p:nvSpPr>
            <p:cNvPr id="17" name="object 17"/>
            <p:cNvSpPr/>
            <p:nvPr/>
          </p:nvSpPr>
          <p:spPr>
            <a:xfrm>
              <a:off x="5334000" y="4806442"/>
              <a:ext cx="566420" cy="171450"/>
            </a:xfrm>
            <a:custGeom>
              <a:avLst/>
              <a:gdLst/>
              <a:ahLst/>
              <a:cxnLst/>
              <a:rect l="l" t="t" r="r" b="b"/>
              <a:pathLst>
                <a:path w="566420" h="171450">
                  <a:moveTo>
                    <a:pt x="168021" y="0"/>
                  </a:moveTo>
                  <a:lnTo>
                    <a:pt x="0" y="92328"/>
                  </a:lnTo>
                  <a:lnTo>
                    <a:pt x="174625" y="171322"/>
                  </a:lnTo>
                  <a:lnTo>
                    <a:pt x="172466" y="115315"/>
                  </a:lnTo>
                  <a:lnTo>
                    <a:pt x="143890" y="115315"/>
                  </a:lnTo>
                  <a:lnTo>
                    <a:pt x="141604" y="58292"/>
                  </a:lnTo>
                  <a:lnTo>
                    <a:pt x="170224" y="57174"/>
                  </a:lnTo>
                  <a:lnTo>
                    <a:pt x="168021" y="0"/>
                  </a:lnTo>
                  <a:close/>
                </a:path>
                <a:path w="566420" h="171450">
                  <a:moveTo>
                    <a:pt x="170224" y="57174"/>
                  </a:moveTo>
                  <a:lnTo>
                    <a:pt x="141604" y="58292"/>
                  </a:lnTo>
                  <a:lnTo>
                    <a:pt x="143890" y="115315"/>
                  </a:lnTo>
                  <a:lnTo>
                    <a:pt x="172423" y="114209"/>
                  </a:lnTo>
                  <a:lnTo>
                    <a:pt x="170224" y="57174"/>
                  </a:lnTo>
                  <a:close/>
                </a:path>
                <a:path w="566420" h="171450">
                  <a:moveTo>
                    <a:pt x="172423" y="114209"/>
                  </a:moveTo>
                  <a:lnTo>
                    <a:pt x="143890" y="115315"/>
                  </a:lnTo>
                  <a:lnTo>
                    <a:pt x="172466" y="115315"/>
                  </a:lnTo>
                  <a:lnTo>
                    <a:pt x="172423" y="114209"/>
                  </a:lnTo>
                  <a:close/>
                </a:path>
                <a:path w="566420" h="171450">
                  <a:moveTo>
                    <a:pt x="564007" y="41782"/>
                  </a:moveTo>
                  <a:lnTo>
                    <a:pt x="170224" y="57174"/>
                  </a:lnTo>
                  <a:lnTo>
                    <a:pt x="172423" y="114209"/>
                  </a:lnTo>
                  <a:lnTo>
                    <a:pt x="566292" y="98932"/>
                  </a:lnTo>
                  <a:lnTo>
                    <a:pt x="564007" y="41782"/>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18" name="object 18"/>
          <p:cNvSpPr txBox="1"/>
          <p:nvPr/>
        </p:nvSpPr>
        <p:spPr>
          <a:xfrm>
            <a:off x="5736717" y="3226689"/>
            <a:ext cx="2281555" cy="2213426"/>
          </a:xfrm>
          <a:prstGeom prst="rect">
            <a:avLst/>
          </a:prstGeom>
        </p:spPr>
        <p:txBody>
          <a:bodyPr vert="horz" wrap="square" lIns="0" tIns="12700" rIns="0" bIns="0" rtlCol="0">
            <a:spAutoFit/>
          </a:bodyPr>
          <a:lstStyle/>
          <a:p>
            <a:pPr marR="334645" algn="ctr">
              <a:spcBef>
                <a:spcPts val="100"/>
              </a:spcBef>
            </a:pPr>
            <a:r>
              <a:rPr spc="-5" dirty="0">
                <a:solidFill>
                  <a:srgbClr val="FFFFFF"/>
                </a:solidFill>
                <a:latin typeface="Arial"/>
                <a:cs typeface="Arial"/>
              </a:rPr>
              <a:t>Hot </a:t>
            </a:r>
            <a:r>
              <a:rPr spc="-15" dirty="0">
                <a:solidFill>
                  <a:srgbClr val="FFFFFF"/>
                </a:solidFill>
                <a:latin typeface="Arial"/>
                <a:cs typeface="Arial"/>
              </a:rPr>
              <a:t>Reservoir, </a:t>
            </a:r>
            <a:r>
              <a:rPr i="1" spc="-5" dirty="0">
                <a:solidFill>
                  <a:srgbClr val="FFFFFF"/>
                </a:solidFill>
                <a:latin typeface="Arial"/>
                <a:cs typeface="Arial"/>
              </a:rPr>
              <a:t>T</a:t>
            </a:r>
            <a:r>
              <a:rPr spc="-7" baseline="-20833" dirty="0">
                <a:solidFill>
                  <a:srgbClr val="FFFFFF"/>
                </a:solidFill>
                <a:latin typeface="Arial"/>
                <a:cs typeface="Arial"/>
              </a:rPr>
              <a:t>H</a:t>
            </a:r>
            <a:endParaRPr baseline="-20833">
              <a:solidFill>
                <a:prstClr val="black"/>
              </a:solidFill>
              <a:latin typeface="Arial"/>
              <a:cs typeface="Arial"/>
            </a:endParaRPr>
          </a:p>
          <a:p>
            <a:pPr marL="455930">
              <a:spcBef>
                <a:spcPts val="2000"/>
              </a:spcBef>
            </a:pPr>
            <a:r>
              <a:rPr b="1" i="1" spc="-5" dirty="0">
                <a:solidFill>
                  <a:srgbClr val="FF0000"/>
                </a:solidFill>
                <a:latin typeface="Arial"/>
                <a:cs typeface="Arial"/>
              </a:rPr>
              <a:t>Q</a:t>
            </a:r>
            <a:r>
              <a:rPr b="1" spc="-7" baseline="-20833" dirty="0">
                <a:solidFill>
                  <a:srgbClr val="FF0000"/>
                </a:solidFill>
                <a:latin typeface="Arial"/>
                <a:cs typeface="Arial"/>
              </a:rPr>
              <a:t>H</a:t>
            </a:r>
            <a:endParaRPr baseline="-20833">
              <a:solidFill>
                <a:prstClr val="black"/>
              </a:solidFill>
              <a:latin typeface="Arial"/>
              <a:cs typeface="Arial"/>
            </a:endParaRPr>
          </a:p>
          <a:p>
            <a:pPr>
              <a:spcBef>
                <a:spcPts val="20"/>
              </a:spcBef>
            </a:pPr>
            <a:endParaRPr>
              <a:solidFill>
                <a:prstClr val="black"/>
              </a:solidFill>
              <a:latin typeface="Arial"/>
              <a:cs typeface="Arial"/>
            </a:endParaRPr>
          </a:p>
          <a:p>
            <a:pPr marR="43180" algn="r"/>
            <a:r>
              <a:rPr b="1" spc="-425" dirty="0">
                <a:solidFill>
                  <a:prstClr val="black"/>
                </a:solidFill>
                <a:latin typeface="Georgia"/>
                <a:cs typeface="Georgia"/>
              </a:rPr>
              <a:t>W</a:t>
            </a:r>
            <a:r>
              <a:rPr b="1" spc="-315" dirty="0">
                <a:solidFill>
                  <a:prstClr val="black"/>
                </a:solidFill>
                <a:latin typeface="Georgia"/>
                <a:cs typeface="Georgia"/>
              </a:rPr>
              <a:t>O</a:t>
            </a:r>
            <a:r>
              <a:rPr b="1" spc="-335" dirty="0">
                <a:solidFill>
                  <a:prstClr val="black"/>
                </a:solidFill>
                <a:latin typeface="Georgia"/>
                <a:cs typeface="Georgia"/>
              </a:rPr>
              <a:t>R</a:t>
            </a:r>
            <a:r>
              <a:rPr b="1" spc="-340" dirty="0">
                <a:solidFill>
                  <a:prstClr val="black"/>
                </a:solidFill>
                <a:latin typeface="Georgia"/>
                <a:cs typeface="Georgia"/>
              </a:rPr>
              <a:t>K</a:t>
            </a:r>
            <a:endParaRPr>
              <a:solidFill>
                <a:prstClr val="black"/>
              </a:solidFill>
              <a:latin typeface="Georgia"/>
              <a:cs typeface="Georgia"/>
            </a:endParaRPr>
          </a:p>
          <a:p>
            <a:pPr marR="292735" algn="ctr">
              <a:spcBef>
                <a:spcPts val="600"/>
              </a:spcBef>
            </a:pPr>
            <a:r>
              <a:rPr dirty="0">
                <a:solidFill>
                  <a:prstClr val="black"/>
                </a:solidFill>
                <a:latin typeface="Arial"/>
                <a:cs typeface="Arial"/>
              </a:rPr>
              <a:t>P</a:t>
            </a:r>
            <a:endParaRPr>
              <a:solidFill>
                <a:prstClr val="black"/>
              </a:solidFill>
              <a:latin typeface="Arial"/>
              <a:cs typeface="Arial"/>
            </a:endParaRPr>
          </a:p>
          <a:p>
            <a:pPr marL="482600">
              <a:spcBef>
                <a:spcPts val="1555"/>
              </a:spcBef>
            </a:pPr>
            <a:r>
              <a:rPr b="1" i="1" dirty="0">
                <a:solidFill>
                  <a:srgbClr val="DD8046"/>
                </a:solidFill>
                <a:latin typeface="Arial"/>
                <a:cs typeface="Arial"/>
              </a:rPr>
              <a:t>Q</a:t>
            </a:r>
            <a:r>
              <a:rPr b="1" baseline="-20833" dirty="0">
                <a:solidFill>
                  <a:srgbClr val="DD8046"/>
                </a:solidFill>
                <a:latin typeface="Arial"/>
                <a:cs typeface="Arial"/>
              </a:rPr>
              <a:t>C</a:t>
            </a:r>
            <a:endParaRPr baseline="-20833">
              <a:solidFill>
                <a:prstClr val="black"/>
              </a:solidFill>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5387" y="360629"/>
            <a:ext cx="7311390" cy="697230"/>
          </a:xfrm>
          <a:prstGeom prst="rect">
            <a:avLst/>
          </a:prstGeom>
        </p:spPr>
        <p:txBody>
          <a:bodyPr vert="horz" wrap="square" lIns="0" tIns="13335" rIns="0" bIns="0" rtlCol="0">
            <a:spAutoFit/>
          </a:bodyPr>
          <a:lstStyle/>
          <a:p>
            <a:pPr marL="12700">
              <a:spcBef>
                <a:spcPts val="105"/>
              </a:spcBef>
            </a:pPr>
            <a:r>
              <a:rPr sz="4400" spc="-765" dirty="0"/>
              <a:t>HEAT </a:t>
            </a:r>
            <a:r>
              <a:rPr sz="4400" spc="-760" dirty="0"/>
              <a:t>PUMP </a:t>
            </a:r>
            <a:r>
              <a:rPr sz="4400" spc="-490" dirty="0"/>
              <a:t>&amp;</a:t>
            </a:r>
            <a:r>
              <a:rPr sz="4400" spc="-340" dirty="0"/>
              <a:t> </a:t>
            </a:r>
            <a:r>
              <a:rPr sz="4400" spc="-745" dirty="0"/>
              <a:t>REFRIGERATOR</a:t>
            </a:r>
            <a:endParaRPr sz="4400"/>
          </a:p>
        </p:txBody>
      </p:sp>
      <p:sp>
        <p:nvSpPr>
          <p:cNvPr id="3" name="object 3"/>
          <p:cNvSpPr txBox="1"/>
          <p:nvPr/>
        </p:nvSpPr>
        <p:spPr>
          <a:xfrm>
            <a:off x="2215388" y="1618234"/>
            <a:ext cx="1448435" cy="299720"/>
          </a:xfrm>
          <a:prstGeom prst="rect">
            <a:avLst/>
          </a:prstGeom>
        </p:spPr>
        <p:txBody>
          <a:bodyPr vert="horz" wrap="square" lIns="0" tIns="12700" rIns="0" bIns="0" rtlCol="0">
            <a:spAutoFit/>
          </a:bodyPr>
          <a:lstStyle/>
          <a:p>
            <a:pPr marL="332740" indent="-320040">
              <a:spcBef>
                <a:spcPts val="100"/>
              </a:spcBef>
              <a:buClr>
                <a:srgbClr val="DD8046"/>
              </a:buClr>
              <a:buSzPct val="58333"/>
              <a:buFont typeface="Wingdings"/>
              <a:buChar char=""/>
              <a:tabLst>
                <a:tab pos="332105" algn="l"/>
                <a:tab pos="332740" algn="l"/>
              </a:tabLst>
            </a:pPr>
            <a:r>
              <a:rPr i="1" spc="-50" dirty="0">
                <a:solidFill>
                  <a:srgbClr val="C00000"/>
                </a:solidFill>
                <a:latin typeface="Carlito"/>
                <a:cs typeface="Carlito"/>
              </a:rPr>
              <a:t>HEAT</a:t>
            </a:r>
            <a:r>
              <a:rPr i="1" spc="-80" dirty="0">
                <a:solidFill>
                  <a:srgbClr val="C00000"/>
                </a:solidFill>
                <a:latin typeface="Carlito"/>
                <a:cs typeface="Carlito"/>
              </a:rPr>
              <a:t> </a:t>
            </a:r>
            <a:r>
              <a:rPr i="1" spc="-5" dirty="0">
                <a:solidFill>
                  <a:srgbClr val="C00000"/>
                </a:solidFill>
                <a:latin typeface="Carlito"/>
                <a:cs typeface="Carlito"/>
              </a:rPr>
              <a:t>PUMP</a:t>
            </a:r>
            <a:endParaRPr>
              <a:solidFill>
                <a:prstClr val="black"/>
              </a:solidFill>
              <a:latin typeface="Carlito"/>
              <a:cs typeface="Carlito"/>
            </a:endParaRPr>
          </a:p>
        </p:txBody>
      </p:sp>
      <p:sp>
        <p:nvSpPr>
          <p:cNvPr id="4" name="object 4"/>
          <p:cNvSpPr/>
          <p:nvPr/>
        </p:nvSpPr>
        <p:spPr>
          <a:xfrm>
            <a:off x="2809876" y="5514976"/>
            <a:ext cx="2771775" cy="962025"/>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5" name="object 5"/>
          <p:cNvSpPr txBox="1"/>
          <p:nvPr/>
        </p:nvSpPr>
        <p:spPr>
          <a:xfrm>
            <a:off x="3063876" y="6005577"/>
            <a:ext cx="1951989" cy="300355"/>
          </a:xfrm>
          <a:prstGeom prst="rect">
            <a:avLst/>
          </a:prstGeom>
        </p:spPr>
        <p:txBody>
          <a:bodyPr vert="horz" wrap="square" lIns="0" tIns="12700" rIns="0" bIns="0" rtlCol="0">
            <a:spAutoFit/>
          </a:bodyPr>
          <a:lstStyle/>
          <a:p>
            <a:pPr marL="38100">
              <a:spcBef>
                <a:spcPts val="100"/>
              </a:spcBef>
            </a:pPr>
            <a:r>
              <a:rPr spc="-5" dirty="0">
                <a:solidFill>
                  <a:prstClr val="black"/>
                </a:solidFill>
                <a:latin typeface="Arial"/>
                <a:cs typeface="Arial"/>
              </a:rPr>
              <a:t>Cold </a:t>
            </a:r>
            <a:r>
              <a:rPr spc="-15" dirty="0">
                <a:solidFill>
                  <a:prstClr val="black"/>
                </a:solidFill>
                <a:latin typeface="Arial"/>
                <a:cs typeface="Arial"/>
              </a:rPr>
              <a:t>Reservoir,</a:t>
            </a:r>
            <a:r>
              <a:rPr spc="-35" dirty="0">
                <a:solidFill>
                  <a:prstClr val="black"/>
                </a:solidFill>
                <a:latin typeface="Arial"/>
                <a:cs typeface="Arial"/>
              </a:rPr>
              <a:t> </a:t>
            </a:r>
            <a:r>
              <a:rPr i="1" dirty="0">
                <a:solidFill>
                  <a:prstClr val="black"/>
                </a:solidFill>
                <a:latin typeface="Arial"/>
                <a:cs typeface="Arial"/>
              </a:rPr>
              <a:t>T</a:t>
            </a:r>
            <a:r>
              <a:rPr baseline="-20833" dirty="0">
                <a:solidFill>
                  <a:prstClr val="black"/>
                </a:solidFill>
                <a:latin typeface="Arial"/>
                <a:cs typeface="Arial"/>
              </a:rPr>
              <a:t>C</a:t>
            </a:r>
            <a:endParaRPr baseline="-20833">
              <a:solidFill>
                <a:prstClr val="black"/>
              </a:solidFill>
              <a:latin typeface="Arial"/>
              <a:cs typeface="Arial"/>
            </a:endParaRPr>
          </a:p>
        </p:txBody>
      </p:sp>
      <p:grpSp>
        <p:nvGrpSpPr>
          <p:cNvPr id="6" name="object 6"/>
          <p:cNvGrpSpPr/>
          <p:nvPr/>
        </p:nvGrpSpPr>
        <p:grpSpPr>
          <a:xfrm>
            <a:off x="3533775" y="3857625"/>
            <a:ext cx="1352550" cy="1778000"/>
            <a:chOff x="2009775" y="3857625"/>
            <a:chExt cx="1352550" cy="1778000"/>
          </a:xfrm>
        </p:grpSpPr>
        <p:sp>
          <p:nvSpPr>
            <p:cNvPr id="7" name="object 7"/>
            <p:cNvSpPr/>
            <p:nvPr/>
          </p:nvSpPr>
          <p:spPr>
            <a:xfrm>
              <a:off x="2500249" y="3872229"/>
              <a:ext cx="314960" cy="1763395"/>
            </a:xfrm>
            <a:custGeom>
              <a:avLst/>
              <a:gdLst/>
              <a:ahLst/>
              <a:cxnLst/>
              <a:rect l="l" t="t" r="r" b="b"/>
              <a:pathLst>
                <a:path w="314960" h="1763395">
                  <a:moveTo>
                    <a:pt x="304800" y="52832"/>
                  </a:moveTo>
                  <a:lnTo>
                    <a:pt x="292823" y="32258"/>
                  </a:lnTo>
                  <a:lnTo>
                    <a:pt x="260172" y="15468"/>
                  </a:lnTo>
                  <a:lnTo>
                    <a:pt x="211734" y="4152"/>
                  </a:lnTo>
                  <a:lnTo>
                    <a:pt x="152400" y="0"/>
                  </a:lnTo>
                  <a:lnTo>
                    <a:pt x="93116" y="4152"/>
                  </a:lnTo>
                  <a:lnTo>
                    <a:pt x="44665" y="15468"/>
                  </a:lnTo>
                  <a:lnTo>
                    <a:pt x="11988" y="32258"/>
                  </a:lnTo>
                  <a:lnTo>
                    <a:pt x="0" y="52832"/>
                  </a:lnTo>
                  <a:lnTo>
                    <a:pt x="11988" y="73342"/>
                  </a:lnTo>
                  <a:lnTo>
                    <a:pt x="44665" y="90093"/>
                  </a:lnTo>
                  <a:lnTo>
                    <a:pt x="93116" y="101396"/>
                  </a:lnTo>
                  <a:lnTo>
                    <a:pt x="152400" y="105537"/>
                  </a:lnTo>
                  <a:lnTo>
                    <a:pt x="211734" y="101396"/>
                  </a:lnTo>
                  <a:lnTo>
                    <a:pt x="260172" y="90093"/>
                  </a:lnTo>
                  <a:lnTo>
                    <a:pt x="292823" y="73342"/>
                  </a:lnTo>
                  <a:lnTo>
                    <a:pt x="304800" y="52832"/>
                  </a:lnTo>
                  <a:close/>
                </a:path>
                <a:path w="314960" h="1763395">
                  <a:moveTo>
                    <a:pt x="314388" y="806742"/>
                  </a:moveTo>
                  <a:lnTo>
                    <a:pt x="33401" y="806742"/>
                  </a:lnTo>
                  <a:lnTo>
                    <a:pt x="33401" y="1762912"/>
                  </a:lnTo>
                  <a:lnTo>
                    <a:pt x="314388" y="1762912"/>
                  </a:lnTo>
                  <a:lnTo>
                    <a:pt x="314388" y="806742"/>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8" name="object 8"/>
            <p:cNvSpPr/>
            <p:nvPr/>
          </p:nvSpPr>
          <p:spPr>
            <a:xfrm>
              <a:off x="2009775" y="3857625"/>
              <a:ext cx="1352550" cy="95250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grpSp>
      <p:sp>
        <p:nvSpPr>
          <p:cNvPr id="9" name="object 9"/>
          <p:cNvSpPr txBox="1"/>
          <p:nvPr/>
        </p:nvSpPr>
        <p:spPr>
          <a:xfrm>
            <a:off x="4041139" y="4264532"/>
            <a:ext cx="190500"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Arial"/>
                <a:cs typeface="Arial"/>
              </a:rPr>
              <a:t>R</a:t>
            </a:r>
            <a:endParaRPr>
              <a:solidFill>
                <a:prstClr val="black"/>
              </a:solidFill>
              <a:latin typeface="Arial"/>
              <a:cs typeface="Arial"/>
            </a:endParaRPr>
          </a:p>
        </p:txBody>
      </p:sp>
      <p:grpSp>
        <p:nvGrpSpPr>
          <p:cNvPr id="10" name="object 10"/>
          <p:cNvGrpSpPr/>
          <p:nvPr/>
        </p:nvGrpSpPr>
        <p:grpSpPr>
          <a:xfrm>
            <a:off x="2867026" y="2009776"/>
            <a:ext cx="2809875" cy="3687445"/>
            <a:chOff x="1343025" y="2009775"/>
            <a:chExt cx="2809875" cy="3687445"/>
          </a:xfrm>
        </p:grpSpPr>
        <p:sp>
          <p:nvSpPr>
            <p:cNvPr id="11" name="object 11"/>
            <p:cNvSpPr/>
            <p:nvPr/>
          </p:nvSpPr>
          <p:spPr>
            <a:xfrm>
              <a:off x="2514600" y="2889770"/>
              <a:ext cx="304800" cy="2807335"/>
            </a:xfrm>
            <a:custGeom>
              <a:avLst/>
              <a:gdLst/>
              <a:ahLst/>
              <a:cxnLst/>
              <a:rect l="l" t="t" r="r" b="b"/>
              <a:pathLst>
                <a:path w="304800" h="2807335">
                  <a:moveTo>
                    <a:pt x="285686" y="0"/>
                  </a:moveTo>
                  <a:lnTo>
                    <a:pt x="4699" y="0"/>
                  </a:lnTo>
                  <a:lnTo>
                    <a:pt x="4699" y="1035291"/>
                  </a:lnTo>
                  <a:lnTo>
                    <a:pt x="285686" y="1035291"/>
                  </a:lnTo>
                  <a:lnTo>
                    <a:pt x="285686" y="0"/>
                  </a:lnTo>
                  <a:close/>
                </a:path>
                <a:path w="304800" h="2807335">
                  <a:moveTo>
                    <a:pt x="304800" y="2754160"/>
                  </a:moveTo>
                  <a:lnTo>
                    <a:pt x="292823" y="2733637"/>
                  </a:lnTo>
                  <a:lnTo>
                    <a:pt x="260172" y="2716860"/>
                  </a:lnTo>
                  <a:lnTo>
                    <a:pt x="211734" y="2705557"/>
                  </a:lnTo>
                  <a:lnTo>
                    <a:pt x="152400" y="2701404"/>
                  </a:lnTo>
                  <a:lnTo>
                    <a:pt x="93052" y="2705557"/>
                  </a:lnTo>
                  <a:lnTo>
                    <a:pt x="44615" y="2716860"/>
                  </a:lnTo>
                  <a:lnTo>
                    <a:pt x="11963" y="2733637"/>
                  </a:lnTo>
                  <a:lnTo>
                    <a:pt x="0" y="2754160"/>
                  </a:lnTo>
                  <a:lnTo>
                    <a:pt x="11963" y="2774696"/>
                  </a:lnTo>
                  <a:lnTo>
                    <a:pt x="44615" y="2791472"/>
                  </a:lnTo>
                  <a:lnTo>
                    <a:pt x="93052" y="2802775"/>
                  </a:lnTo>
                  <a:lnTo>
                    <a:pt x="152400" y="2806916"/>
                  </a:lnTo>
                  <a:lnTo>
                    <a:pt x="211734" y="2802775"/>
                  </a:lnTo>
                  <a:lnTo>
                    <a:pt x="260172" y="2791472"/>
                  </a:lnTo>
                  <a:lnTo>
                    <a:pt x="292823" y="2774696"/>
                  </a:lnTo>
                  <a:lnTo>
                    <a:pt x="304800" y="2754160"/>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12" name="object 12"/>
            <p:cNvSpPr/>
            <p:nvPr/>
          </p:nvSpPr>
          <p:spPr>
            <a:xfrm>
              <a:off x="1343025" y="2009775"/>
              <a:ext cx="2809875" cy="1000125"/>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grpSp>
      <p:sp>
        <p:nvSpPr>
          <p:cNvPr id="13" name="object 13"/>
          <p:cNvSpPr txBox="1"/>
          <p:nvPr/>
        </p:nvSpPr>
        <p:spPr>
          <a:xfrm>
            <a:off x="3196464" y="2523235"/>
            <a:ext cx="1837055" cy="299720"/>
          </a:xfrm>
          <a:prstGeom prst="rect">
            <a:avLst/>
          </a:prstGeom>
        </p:spPr>
        <p:txBody>
          <a:bodyPr vert="horz" wrap="square" lIns="0" tIns="12700" rIns="0" bIns="0" rtlCol="0">
            <a:spAutoFit/>
          </a:bodyPr>
          <a:lstStyle/>
          <a:p>
            <a:pPr marL="38100">
              <a:spcBef>
                <a:spcPts val="100"/>
              </a:spcBef>
            </a:pPr>
            <a:r>
              <a:rPr spc="-5" dirty="0">
                <a:solidFill>
                  <a:srgbClr val="FFFFFF"/>
                </a:solidFill>
                <a:latin typeface="Arial"/>
                <a:cs typeface="Arial"/>
              </a:rPr>
              <a:t>Hot </a:t>
            </a:r>
            <a:r>
              <a:rPr spc="-15" dirty="0">
                <a:solidFill>
                  <a:srgbClr val="FFFFFF"/>
                </a:solidFill>
                <a:latin typeface="Arial"/>
                <a:cs typeface="Arial"/>
              </a:rPr>
              <a:t>Reservoir,</a:t>
            </a:r>
            <a:r>
              <a:rPr spc="-30" dirty="0">
                <a:solidFill>
                  <a:srgbClr val="FFFFFF"/>
                </a:solidFill>
                <a:latin typeface="Arial"/>
                <a:cs typeface="Arial"/>
              </a:rPr>
              <a:t> </a:t>
            </a:r>
            <a:r>
              <a:rPr i="1" spc="-5" dirty="0">
                <a:solidFill>
                  <a:srgbClr val="FFFFFF"/>
                </a:solidFill>
                <a:latin typeface="Arial"/>
                <a:cs typeface="Arial"/>
              </a:rPr>
              <a:t>T</a:t>
            </a:r>
            <a:r>
              <a:rPr spc="-7" baseline="-20833" dirty="0">
                <a:solidFill>
                  <a:srgbClr val="FFFFFF"/>
                </a:solidFill>
                <a:latin typeface="Arial"/>
                <a:cs typeface="Arial"/>
              </a:rPr>
              <a:t>H</a:t>
            </a:r>
            <a:endParaRPr baseline="-20833">
              <a:solidFill>
                <a:prstClr val="black"/>
              </a:solidFill>
              <a:latin typeface="Arial"/>
              <a:cs typeface="Arial"/>
            </a:endParaRPr>
          </a:p>
        </p:txBody>
      </p:sp>
      <p:grpSp>
        <p:nvGrpSpPr>
          <p:cNvPr id="14" name="object 14"/>
          <p:cNvGrpSpPr/>
          <p:nvPr/>
        </p:nvGrpSpPr>
        <p:grpSpPr>
          <a:xfrm>
            <a:off x="4027424" y="3100704"/>
            <a:ext cx="1551305" cy="2532380"/>
            <a:chOff x="2503423" y="3100704"/>
            <a:chExt cx="1551305" cy="2532380"/>
          </a:xfrm>
        </p:grpSpPr>
        <p:sp>
          <p:nvSpPr>
            <p:cNvPr id="15" name="object 15"/>
            <p:cNvSpPr/>
            <p:nvPr/>
          </p:nvSpPr>
          <p:spPr>
            <a:xfrm>
              <a:off x="2503424" y="3870070"/>
              <a:ext cx="1468755" cy="657225"/>
            </a:xfrm>
            <a:custGeom>
              <a:avLst/>
              <a:gdLst/>
              <a:ahLst/>
              <a:cxnLst/>
              <a:rect l="l" t="t" r="r" b="b"/>
              <a:pathLst>
                <a:path w="1468754" h="657225">
                  <a:moveTo>
                    <a:pt x="304800" y="52705"/>
                  </a:moveTo>
                  <a:lnTo>
                    <a:pt x="292823" y="32207"/>
                  </a:lnTo>
                  <a:lnTo>
                    <a:pt x="260172" y="15455"/>
                  </a:lnTo>
                  <a:lnTo>
                    <a:pt x="211734" y="4152"/>
                  </a:lnTo>
                  <a:lnTo>
                    <a:pt x="152400" y="0"/>
                  </a:lnTo>
                  <a:lnTo>
                    <a:pt x="93116" y="4152"/>
                  </a:lnTo>
                  <a:lnTo>
                    <a:pt x="44665" y="15455"/>
                  </a:lnTo>
                  <a:lnTo>
                    <a:pt x="11988" y="32207"/>
                  </a:lnTo>
                  <a:lnTo>
                    <a:pt x="0" y="52705"/>
                  </a:lnTo>
                  <a:lnTo>
                    <a:pt x="11988" y="73291"/>
                  </a:lnTo>
                  <a:lnTo>
                    <a:pt x="44665" y="90081"/>
                  </a:lnTo>
                  <a:lnTo>
                    <a:pt x="93116" y="101396"/>
                  </a:lnTo>
                  <a:lnTo>
                    <a:pt x="152400" y="105537"/>
                  </a:lnTo>
                  <a:lnTo>
                    <a:pt x="211734" y="101396"/>
                  </a:lnTo>
                  <a:lnTo>
                    <a:pt x="260172" y="90081"/>
                  </a:lnTo>
                  <a:lnTo>
                    <a:pt x="292823" y="73291"/>
                  </a:lnTo>
                  <a:lnTo>
                    <a:pt x="304800" y="52705"/>
                  </a:lnTo>
                  <a:close/>
                </a:path>
                <a:path w="1468754" h="657225">
                  <a:moveTo>
                    <a:pt x="1468437" y="268160"/>
                  </a:moveTo>
                  <a:lnTo>
                    <a:pt x="720725" y="268160"/>
                  </a:lnTo>
                  <a:lnTo>
                    <a:pt x="720725" y="657225"/>
                  </a:lnTo>
                  <a:lnTo>
                    <a:pt x="1468437" y="657225"/>
                  </a:lnTo>
                  <a:lnTo>
                    <a:pt x="1468437" y="268160"/>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16" name="object 16"/>
            <p:cNvSpPr/>
            <p:nvPr/>
          </p:nvSpPr>
          <p:spPr>
            <a:xfrm>
              <a:off x="3908424" y="4133849"/>
              <a:ext cx="139700" cy="369570"/>
            </a:xfrm>
            <a:custGeom>
              <a:avLst/>
              <a:gdLst/>
              <a:ahLst/>
              <a:cxnLst/>
              <a:rect l="l" t="t" r="r" b="b"/>
              <a:pathLst>
                <a:path w="139700" h="369570">
                  <a:moveTo>
                    <a:pt x="69850" y="0"/>
                  </a:moveTo>
                  <a:lnTo>
                    <a:pt x="28584" y="35629"/>
                  </a:lnTo>
                  <a:lnTo>
                    <a:pt x="13468" y="75602"/>
                  </a:lnTo>
                  <a:lnTo>
                    <a:pt x="3558" y="126292"/>
                  </a:lnTo>
                  <a:lnTo>
                    <a:pt x="0" y="184657"/>
                  </a:lnTo>
                  <a:lnTo>
                    <a:pt x="3558" y="243023"/>
                  </a:lnTo>
                  <a:lnTo>
                    <a:pt x="13468" y="293713"/>
                  </a:lnTo>
                  <a:lnTo>
                    <a:pt x="28584" y="333686"/>
                  </a:lnTo>
                  <a:lnTo>
                    <a:pt x="47760" y="359901"/>
                  </a:lnTo>
                  <a:lnTo>
                    <a:pt x="69850" y="369316"/>
                  </a:lnTo>
                  <a:lnTo>
                    <a:pt x="91939" y="359901"/>
                  </a:lnTo>
                  <a:lnTo>
                    <a:pt x="111115" y="333686"/>
                  </a:lnTo>
                  <a:lnTo>
                    <a:pt x="126231" y="293713"/>
                  </a:lnTo>
                  <a:lnTo>
                    <a:pt x="136141" y="243023"/>
                  </a:lnTo>
                  <a:lnTo>
                    <a:pt x="139700" y="184657"/>
                  </a:lnTo>
                  <a:lnTo>
                    <a:pt x="136141" y="126292"/>
                  </a:lnTo>
                  <a:lnTo>
                    <a:pt x="126231" y="75602"/>
                  </a:lnTo>
                  <a:lnTo>
                    <a:pt x="111115" y="35629"/>
                  </a:lnTo>
                  <a:lnTo>
                    <a:pt x="91939" y="9414"/>
                  </a:lnTo>
                  <a:lnTo>
                    <a:pt x="69850" y="0"/>
                  </a:lnTo>
                  <a:close/>
                </a:path>
              </a:pathLst>
            </a:custGeom>
            <a:solidFill>
              <a:srgbClr val="CCCC00"/>
            </a:solidFill>
          </p:spPr>
          <p:txBody>
            <a:bodyPr wrap="square" lIns="0" tIns="0" rIns="0" bIns="0" rtlCol="0"/>
            <a:lstStyle/>
            <a:p>
              <a:endParaRPr>
                <a:solidFill>
                  <a:prstClr val="black"/>
                </a:solidFill>
                <a:latin typeface="Calibri"/>
              </a:endParaRPr>
            </a:p>
          </p:txBody>
        </p:sp>
        <p:sp>
          <p:nvSpPr>
            <p:cNvPr id="17" name="object 17"/>
            <p:cNvSpPr/>
            <p:nvPr/>
          </p:nvSpPr>
          <p:spPr>
            <a:xfrm>
              <a:off x="3908424" y="4133849"/>
              <a:ext cx="139700" cy="369570"/>
            </a:xfrm>
            <a:custGeom>
              <a:avLst/>
              <a:gdLst/>
              <a:ahLst/>
              <a:cxnLst/>
              <a:rect l="l" t="t" r="r" b="b"/>
              <a:pathLst>
                <a:path w="139700" h="369570">
                  <a:moveTo>
                    <a:pt x="0" y="184657"/>
                  </a:moveTo>
                  <a:lnTo>
                    <a:pt x="3558" y="126292"/>
                  </a:lnTo>
                  <a:lnTo>
                    <a:pt x="13468" y="75602"/>
                  </a:lnTo>
                  <a:lnTo>
                    <a:pt x="28584" y="35629"/>
                  </a:lnTo>
                  <a:lnTo>
                    <a:pt x="69850" y="0"/>
                  </a:lnTo>
                  <a:lnTo>
                    <a:pt x="91939" y="9414"/>
                  </a:lnTo>
                  <a:lnTo>
                    <a:pt x="111115" y="35629"/>
                  </a:lnTo>
                  <a:lnTo>
                    <a:pt x="126231" y="75602"/>
                  </a:lnTo>
                  <a:lnTo>
                    <a:pt x="136141" y="126292"/>
                  </a:lnTo>
                  <a:lnTo>
                    <a:pt x="139700" y="184657"/>
                  </a:lnTo>
                  <a:lnTo>
                    <a:pt x="136141" y="243023"/>
                  </a:lnTo>
                  <a:lnTo>
                    <a:pt x="126231" y="293713"/>
                  </a:lnTo>
                  <a:lnTo>
                    <a:pt x="111115" y="333686"/>
                  </a:lnTo>
                  <a:lnTo>
                    <a:pt x="69850" y="369316"/>
                  </a:lnTo>
                  <a:lnTo>
                    <a:pt x="47760" y="359901"/>
                  </a:lnTo>
                  <a:lnTo>
                    <a:pt x="28584" y="333686"/>
                  </a:lnTo>
                  <a:lnTo>
                    <a:pt x="13468" y="293713"/>
                  </a:lnTo>
                  <a:lnTo>
                    <a:pt x="3558" y="243023"/>
                  </a:lnTo>
                  <a:lnTo>
                    <a:pt x="0" y="184657"/>
                  </a:lnTo>
                  <a:close/>
                </a:path>
              </a:pathLst>
            </a:custGeom>
            <a:ln w="12700">
              <a:solidFill>
                <a:srgbClr val="000000"/>
              </a:solidFill>
            </a:ln>
          </p:spPr>
          <p:txBody>
            <a:bodyPr wrap="square" lIns="0" tIns="0" rIns="0" bIns="0" rtlCol="0"/>
            <a:lstStyle/>
            <a:p>
              <a:endParaRPr>
                <a:solidFill>
                  <a:prstClr val="black"/>
                </a:solidFill>
                <a:latin typeface="Calibri"/>
              </a:endParaRPr>
            </a:p>
          </p:txBody>
        </p:sp>
        <p:sp>
          <p:nvSpPr>
            <p:cNvPr id="18" name="object 18"/>
            <p:cNvSpPr/>
            <p:nvPr/>
          </p:nvSpPr>
          <p:spPr>
            <a:xfrm>
              <a:off x="3165474" y="4136008"/>
              <a:ext cx="139700" cy="369570"/>
            </a:xfrm>
            <a:custGeom>
              <a:avLst/>
              <a:gdLst/>
              <a:ahLst/>
              <a:cxnLst/>
              <a:rect l="l" t="t" r="r" b="b"/>
              <a:pathLst>
                <a:path w="139700" h="369570">
                  <a:moveTo>
                    <a:pt x="69850" y="0"/>
                  </a:moveTo>
                  <a:lnTo>
                    <a:pt x="28584" y="35629"/>
                  </a:lnTo>
                  <a:lnTo>
                    <a:pt x="13468" y="75602"/>
                  </a:lnTo>
                  <a:lnTo>
                    <a:pt x="3558" y="126292"/>
                  </a:lnTo>
                  <a:lnTo>
                    <a:pt x="0" y="184658"/>
                  </a:lnTo>
                  <a:lnTo>
                    <a:pt x="3558" y="243023"/>
                  </a:lnTo>
                  <a:lnTo>
                    <a:pt x="13468" y="293713"/>
                  </a:lnTo>
                  <a:lnTo>
                    <a:pt x="28584" y="333686"/>
                  </a:lnTo>
                  <a:lnTo>
                    <a:pt x="47760" y="359901"/>
                  </a:lnTo>
                  <a:lnTo>
                    <a:pt x="69850" y="369316"/>
                  </a:lnTo>
                  <a:lnTo>
                    <a:pt x="91939" y="359901"/>
                  </a:lnTo>
                  <a:lnTo>
                    <a:pt x="111115" y="333686"/>
                  </a:lnTo>
                  <a:lnTo>
                    <a:pt x="126231" y="293713"/>
                  </a:lnTo>
                  <a:lnTo>
                    <a:pt x="136141" y="243023"/>
                  </a:lnTo>
                  <a:lnTo>
                    <a:pt x="139700" y="184658"/>
                  </a:lnTo>
                  <a:lnTo>
                    <a:pt x="136141" y="126292"/>
                  </a:lnTo>
                  <a:lnTo>
                    <a:pt x="126231" y="75602"/>
                  </a:lnTo>
                  <a:lnTo>
                    <a:pt x="111115" y="35629"/>
                  </a:lnTo>
                  <a:lnTo>
                    <a:pt x="91939" y="9414"/>
                  </a:lnTo>
                  <a:lnTo>
                    <a:pt x="69850" y="0"/>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19" name="object 19"/>
            <p:cNvSpPr/>
            <p:nvPr/>
          </p:nvSpPr>
          <p:spPr>
            <a:xfrm>
              <a:off x="2581274" y="3100704"/>
              <a:ext cx="171450" cy="739140"/>
            </a:xfrm>
            <a:custGeom>
              <a:avLst/>
              <a:gdLst/>
              <a:ahLst/>
              <a:cxnLst/>
              <a:rect l="l" t="t" r="r" b="b"/>
              <a:pathLst>
                <a:path w="171450" h="739139">
                  <a:moveTo>
                    <a:pt x="114300" y="142875"/>
                  </a:moveTo>
                  <a:lnTo>
                    <a:pt x="57150" y="142875"/>
                  </a:lnTo>
                  <a:lnTo>
                    <a:pt x="57150" y="738632"/>
                  </a:lnTo>
                  <a:lnTo>
                    <a:pt x="114300" y="738632"/>
                  </a:lnTo>
                  <a:lnTo>
                    <a:pt x="114300" y="142875"/>
                  </a:lnTo>
                  <a:close/>
                </a:path>
                <a:path w="171450" h="739139">
                  <a:moveTo>
                    <a:pt x="85725" y="0"/>
                  </a:moveTo>
                  <a:lnTo>
                    <a:pt x="0" y="171450"/>
                  </a:lnTo>
                  <a:lnTo>
                    <a:pt x="57150" y="171450"/>
                  </a:lnTo>
                  <a:lnTo>
                    <a:pt x="57150" y="142875"/>
                  </a:lnTo>
                  <a:lnTo>
                    <a:pt x="157162" y="142875"/>
                  </a:lnTo>
                  <a:lnTo>
                    <a:pt x="85725" y="0"/>
                  </a:lnTo>
                  <a:close/>
                </a:path>
                <a:path w="171450" h="739139">
                  <a:moveTo>
                    <a:pt x="157162" y="142875"/>
                  </a:moveTo>
                  <a:lnTo>
                    <a:pt x="114300" y="142875"/>
                  </a:lnTo>
                  <a:lnTo>
                    <a:pt x="114300" y="171450"/>
                  </a:lnTo>
                  <a:lnTo>
                    <a:pt x="171450" y="171450"/>
                  </a:lnTo>
                  <a:lnTo>
                    <a:pt x="157162" y="142875"/>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20" name="object 20"/>
            <p:cNvSpPr/>
            <p:nvPr/>
          </p:nvSpPr>
          <p:spPr>
            <a:xfrm>
              <a:off x="2581274" y="4894325"/>
              <a:ext cx="171450" cy="739140"/>
            </a:xfrm>
            <a:custGeom>
              <a:avLst/>
              <a:gdLst/>
              <a:ahLst/>
              <a:cxnLst/>
              <a:rect l="l" t="t" r="r" b="b"/>
              <a:pathLst>
                <a:path w="171450" h="739139">
                  <a:moveTo>
                    <a:pt x="114300" y="142875"/>
                  </a:moveTo>
                  <a:lnTo>
                    <a:pt x="57150" y="142875"/>
                  </a:lnTo>
                  <a:lnTo>
                    <a:pt x="57150" y="738606"/>
                  </a:lnTo>
                  <a:lnTo>
                    <a:pt x="114300" y="738606"/>
                  </a:lnTo>
                  <a:lnTo>
                    <a:pt x="114300" y="142875"/>
                  </a:lnTo>
                  <a:close/>
                </a:path>
                <a:path w="171450" h="739139">
                  <a:moveTo>
                    <a:pt x="85725" y="0"/>
                  </a:moveTo>
                  <a:lnTo>
                    <a:pt x="0" y="171450"/>
                  </a:lnTo>
                  <a:lnTo>
                    <a:pt x="57150" y="171450"/>
                  </a:lnTo>
                  <a:lnTo>
                    <a:pt x="57150" y="142875"/>
                  </a:lnTo>
                  <a:lnTo>
                    <a:pt x="157162" y="142875"/>
                  </a:lnTo>
                  <a:lnTo>
                    <a:pt x="85725" y="0"/>
                  </a:lnTo>
                  <a:close/>
                </a:path>
                <a:path w="171450" h="739139">
                  <a:moveTo>
                    <a:pt x="157162" y="142875"/>
                  </a:moveTo>
                  <a:lnTo>
                    <a:pt x="114300" y="142875"/>
                  </a:lnTo>
                  <a:lnTo>
                    <a:pt x="114300" y="171450"/>
                  </a:lnTo>
                  <a:lnTo>
                    <a:pt x="171450" y="171450"/>
                  </a:lnTo>
                  <a:lnTo>
                    <a:pt x="157162" y="142875"/>
                  </a:lnTo>
                  <a:close/>
                </a:path>
              </a:pathLst>
            </a:custGeom>
            <a:solidFill>
              <a:srgbClr val="DD8046"/>
            </a:solidFill>
          </p:spPr>
          <p:txBody>
            <a:bodyPr wrap="square" lIns="0" tIns="0" rIns="0" bIns="0" rtlCol="0"/>
            <a:lstStyle/>
            <a:p>
              <a:endParaRPr>
                <a:solidFill>
                  <a:prstClr val="black"/>
                </a:solidFill>
                <a:latin typeface="Calibri"/>
              </a:endParaRPr>
            </a:p>
          </p:txBody>
        </p:sp>
        <p:sp>
          <p:nvSpPr>
            <p:cNvPr id="21" name="object 21"/>
            <p:cNvSpPr/>
            <p:nvPr/>
          </p:nvSpPr>
          <p:spPr>
            <a:xfrm>
              <a:off x="3300348" y="4232782"/>
              <a:ext cx="566420" cy="171450"/>
            </a:xfrm>
            <a:custGeom>
              <a:avLst/>
              <a:gdLst/>
              <a:ahLst/>
              <a:cxnLst/>
              <a:rect l="l" t="t" r="r" b="b"/>
              <a:pathLst>
                <a:path w="566420" h="171450">
                  <a:moveTo>
                    <a:pt x="168021" y="0"/>
                  </a:moveTo>
                  <a:lnTo>
                    <a:pt x="0" y="92329"/>
                  </a:lnTo>
                  <a:lnTo>
                    <a:pt x="174751" y="171323"/>
                  </a:lnTo>
                  <a:lnTo>
                    <a:pt x="172551" y="115316"/>
                  </a:lnTo>
                  <a:lnTo>
                    <a:pt x="143890" y="115316"/>
                  </a:lnTo>
                  <a:lnTo>
                    <a:pt x="141731" y="58166"/>
                  </a:lnTo>
                  <a:lnTo>
                    <a:pt x="170262" y="57059"/>
                  </a:lnTo>
                  <a:lnTo>
                    <a:pt x="168021" y="0"/>
                  </a:lnTo>
                  <a:close/>
                </a:path>
                <a:path w="566420" h="171450">
                  <a:moveTo>
                    <a:pt x="170262" y="57059"/>
                  </a:moveTo>
                  <a:lnTo>
                    <a:pt x="141731" y="58166"/>
                  </a:lnTo>
                  <a:lnTo>
                    <a:pt x="143890" y="115316"/>
                  </a:lnTo>
                  <a:lnTo>
                    <a:pt x="172507" y="114206"/>
                  </a:lnTo>
                  <a:lnTo>
                    <a:pt x="170262" y="57059"/>
                  </a:lnTo>
                  <a:close/>
                </a:path>
                <a:path w="566420" h="171450">
                  <a:moveTo>
                    <a:pt x="172507" y="114206"/>
                  </a:moveTo>
                  <a:lnTo>
                    <a:pt x="143890" y="115316"/>
                  </a:lnTo>
                  <a:lnTo>
                    <a:pt x="172551" y="115316"/>
                  </a:lnTo>
                  <a:lnTo>
                    <a:pt x="172507" y="114206"/>
                  </a:lnTo>
                  <a:close/>
                </a:path>
                <a:path w="566420" h="171450">
                  <a:moveTo>
                    <a:pt x="564134" y="41783"/>
                  </a:moveTo>
                  <a:lnTo>
                    <a:pt x="170262" y="57059"/>
                  </a:lnTo>
                  <a:lnTo>
                    <a:pt x="172507" y="114206"/>
                  </a:lnTo>
                  <a:lnTo>
                    <a:pt x="566292" y="98933"/>
                  </a:lnTo>
                  <a:lnTo>
                    <a:pt x="564134" y="41783"/>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22" name="object 22"/>
          <p:cNvSpPr txBox="1"/>
          <p:nvPr/>
        </p:nvSpPr>
        <p:spPr>
          <a:xfrm>
            <a:off x="3563748" y="3130422"/>
            <a:ext cx="365125" cy="299720"/>
          </a:xfrm>
          <a:prstGeom prst="rect">
            <a:avLst/>
          </a:prstGeom>
        </p:spPr>
        <p:txBody>
          <a:bodyPr vert="horz" wrap="square" lIns="0" tIns="12700" rIns="0" bIns="0" rtlCol="0">
            <a:spAutoFit/>
          </a:bodyPr>
          <a:lstStyle/>
          <a:p>
            <a:pPr marL="38100">
              <a:spcBef>
                <a:spcPts val="100"/>
              </a:spcBef>
            </a:pPr>
            <a:r>
              <a:rPr b="1" i="1" spc="-5" dirty="0">
                <a:solidFill>
                  <a:srgbClr val="FF0000"/>
                </a:solidFill>
                <a:latin typeface="Arial"/>
                <a:cs typeface="Arial"/>
              </a:rPr>
              <a:t>Q</a:t>
            </a:r>
            <a:r>
              <a:rPr b="1" spc="-7" baseline="-20833" dirty="0">
                <a:solidFill>
                  <a:srgbClr val="FF0000"/>
                </a:solidFill>
                <a:latin typeface="Arial"/>
                <a:cs typeface="Arial"/>
              </a:rPr>
              <a:t>H</a:t>
            </a:r>
            <a:endParaRPr baseline="-20833">
              <a:solidFill>
                <a:prstClr val="black"/>
              </a:solidFill>
              <a:latin typeface="Arial"/>
              <a:cs typeface="Arial"/>
            </a:endParaRPr>
          </a:p>
        </p:txBody>
      </p:sp>
      <p:sp>
        <p:nvSpPr>
          <p:cNvPr id="23" name="object 23"/>
          <p:cNvSpPr txBox="1"/>
          <p:nvPr/>
        </p:nvSpPr>
        <p:spPr>
          <a:xfrm>
            <a:off x="3590545" y="4801361"/>
            <a:ext cx="365125" cy="299720"/>
          </a:xfrm>
          <a:prstGeom prst="rect">
            <a:avLst/>
          </a:prstGeom>
        </p:spPr>
        <p:txBody>
          <a:bodyPr vert="horz" wrap="square" lIns="0" tIns="12700" rIns="0" bIns="0" rtlCol="0">
            <a:spAutoFit/>
          </a:bodyPr>
          <a:lstStyle/>
          <a:p>
            <a:pPr marL="38100">
              <a:spcBef>
                <a:spcPts val="100"/>
              </a:spcBef>
            </a:pPr>
            <a:r>
              <a:rPr b="1" i="1" spc="-5" dirty="0">
                <a:solidFill>
                  <a:srgbClr val="DD8046"/>
                </a:solidFill>
                <a:latin typeface="Arial"/>
                <a:cs typeface="Arial"/>
              </a:rPr>
              <a:t>Q</a:t>
            </a:r>
            <a:r>
              <a:rPr b="1" spc="-7" baseline="-20833" dirty="0">
                <a:solidFill>
                  <a:srgbClr val="DD8046"/>
                </a:solidFill>
                <a:latin typeface="Arial"/>
                <a:cs typeface="Arial"/>
              </a:rPr>
              <a:t>C</a:t>
            </a:r>
            <a:endParaRPr baseline="-20833">
              <a:solidFill>
                <a:prstClr val="black"/>
              </a:solidFill>
              <a:latin typeface="Arial"/>
              <a:cs typeface="Arial"/>
            </a:endParaRPr>
          </a:p>
        </p:txBody>
      </p:sp>
      <p:sp>
        <p:nvSpPr>
          <p:cNvPr id="24" name="object 24"/>
          <p:cNvSpPr txBox="1"/>
          <p:nvPr/>
        </p:nvSpPr>
        <p:spPr>
          <a:xfrm>
            <a:off x="4968621" y="3643459"/>
            <a:ext cx="236220" cy="314960"/>
          </a:xfrm>
          <a:prstGeom prst="rect">
            <a:avLst/>
          </a:prstGeom>
        </p:spPr>
        <p:txBody>
          <a:bodyPr vert="horz" wrap="square" lIns="0" tIns="12065" rIns="0" bIns="0" rtlCol="0">
            <a:spAutoFit/>
          </a:bodyPr>
          <a:lstStyle/>
          <a:p>
            <a:pPr marL="12700">
              <a:spcBef>
                <a:spcPts val="95"/>
              </a:spcBef>
            </a:pPr>
            <a:r>
              <a:rPr sz="1900" b="1" i="1" spc="-484" dirty="0">
                <a:solidFill>
                  <a:prstClr val="black"/>
                </a:solidFill>
                <a:latin typeface="Georgia"/>
                <a:cs typeface="Georgia"/>
              </a:rPr>
              <a:t>W</a:t>
            </a:r>
            <a:endParaRPr sz="1900">
              <a:solidFill>
                <a:prstClr val="black"/>
              </a:solidFill>
              <a:latin typeface="Georgia"/>
              <a:cs typeface="Georgia"/>
            </a:endParaRPr>
          </a:p>
        </p:txBody>
      </p:sp>
      <p:sp>
        <p:nvSpPr>
          <p:cNvPr id="25" name="object 25"/>
          <p:cNvSpPr/>
          <p:nvPr/>
        </p:nvSpPr>
        <p:spPr>
          <a:xfrm>
            <a:off x="6924676" y="5591176"/>
            <a:ext cx="2771775" cy="1038225"/>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26" name="object 26"/>
          <p:cNvSpPr txBox="1"/>
          <p:nvPr/>
        </p:nvSpPr>
        <p:spPr>
          <a:xfrm>
            <a:off x="7179310" y="6122923"/>
            <a:ext cx="1951355" cy="299720"/>
          </a:xfrm>
          <a:prstGeom prst="rect">
            <a:avLst/>
          </a:prstGeom>
        </p:spPr>
        <p:txBody>
          <a:bodyPr vert="horz" wrap="square" lIns="0" tIns="12700" rIns="0" bIns="0" rtlCol="0">
            <a:spAutoFit/>
          </a:bodyPr>
          <a:lstStyle/>
          <a:p>
            <a:pPr marL="38100">
              <a:spcBef>
                <a:spcPts val="100"/>
              </a:spcBef>
            </a:pPr>
            <a:r>
              <a:rPr spc="-5" dirty="0">
                <a:solidFill>
                  <a:prstClr val="black"/>
                </a:solidFill>
                <a:latin typeface="Arial"/>
                <a:cs typeface="Arial"/>
              </a:rPr>
              <a:t>Cold </a:t>
            </a:r>
            <a:r>
              <a:rPr spc="-15" dirty="0">
                <a:solidFill>
                  <a:prstClr val="black"/>
                </a:solidFill>
                <a:latin typeface="Arial"/>
                <a:cs typeface="Arial"/>
              </a:rPr>
              <a:t>Reservoir,</a:t>
            </a:r>
            <a:r>
              <a:rPr spc="-25" dirty="0">
                <a:solidFill>
                  <a:prstClr val="black"/>
                </a:solidFill>
                <a:latin typeface="Arial"/>
                <a:cs typeface="Arial"/>
              </a:rPr>
              <a:t> </a:t>
            </a:r>
            <a:r>
              <a:rPr i="1" spc="-5" dirty="0">
                <a:solidFill>
                  <a:prstClr val="black"/>
                </a:solidFill>
                <a:latin typeface="Arial"/>
                <a:cs typeface="Arial"/>
              </a:rPr>
              <a:t>T</a:t>
            </a:r>
            <a:r>
              <a:rPr spc="-7" baseline="-20833" dirty="0">
                <a:solidFill>
                  <a:prstClr val="black"/>
                </a:solidFill>
                <a:latin typeface="Arial"/>
                <a:cs typeface="Arial"/>
              </a:rPr>
              <a:t>C</a:t>
            </a:r>
            <a:endParaRPr baseline="-20833">
              <a:solidFill>
                <a:prstClr val="black"/>
              </a:solidFill>
              <a:latin typeface="Arial"/>
              <a:cs typeface="Arial"/>
            </a:endParaRPr>
          </a:p>
        </p:txBody>
      </p:sp>
      <p:grpSp>
        <p:nvGrpSpPr>
          <p:cNvPr id="27" name="object 27"/>
          <p:cNvGrpSpPr/>
          <p:nvPr/>
        </p:nvGrpSpPr>
        <p:grpSpPr>
          <a:xfrm>
            <a:off x="7648575" y="3735324"/>
            <a:ext cx="1352550" cy="1958975"/>
            <a:chOff x="6124575" y="3735323"/>
            <a:chExt cx="1352550" cy="1958975"/>
          </a:xfrm>
        </p:grpSpPr>
        <p:sp>
          <p:nvSpPr>
            <p:cNvPr id="28" name="object 28"/>
            <p:cNvSpPr/>
            <p:nvPr/>
          </p:nvSpPr>
          <p:spPr>
            <a:xfrm>
              <a:off x="6615176" y="3735323"/>
              <a:ext cx="314325" cy="1958975"/>
            </a:xfrm>
            <a:custGeom>
              <a:avLst/>
              <a:gdLst/>
              <a:ahLst/>
              <a:cxnLst/>
              <a:rect l="l" t="t" r="r" b="b"/>
              <a:pathLst>
                <a:path w="314325" h="1958975">
                  <a:moveTo>
                    <a:pt x="304800" y="58547"/>
                  </a:moveTo>
                  <a:lnTo>
                    <a:pt x="292798" y="35737"/>
                  </a:lnTo>
                  <a:lnTo>
                    <a:pt x="260121" y="17132"/>
                  </a:lnTo>
                  <a:lnTo>
                    <a:pt x="211670" y="4597"/>
                  </a:lnTo>
                  <a:lnTo>
                    <a:pt x="152400" y="0"/>
                  </a:lnTo>
                  <a:lnTo>
                    <a:pt x="93052" y="4597"/>
                  </a:lnTo>
                  <a:lnTo>
                    <a:pt x="44615" y="17132"/>
                  </a:lnTo>
                  <a:lnTo>
                    <a:pt x="11963" y="35737"/>
                  </a:lnTo>
                  <a:lnTo>
                    <a:pt x="0" y="58547"/>
                  </a:lnTo>
                  <a:lnTo>
                    <a:pt x="11963" y="81381"/>
                  </a:lnTo>
                  <a:lnTo>
                    <a:pt x="44615" y="100037"/>
                  </a:lnTo>
                  <a:lnTo>
                    <a:pt x="93052" y="112610"/>
                  </a:lnTo>
                  <a:lnTo>
                    <a:pt x="152400" y="117221"/>
                  </a:lnTo>
                  <a:lnTo>
                    <a:pt x="211670" y="112610"/>
                  </a:lnTo>
                  <a:lnTo>
                    <a:pt x="260121" y="100037"/>
                  </a:lnTo>
                  <a:lnTo>
                    <a:pt x="292798" y="81381"/>
                  </a:lnTo>
                  <a:lnTo>
                    <a:pt x="304800" y="58547"/>
                  </a:lnTo>
                  <a:close/>
                </a:path>
                <a:path w="314325" h="1958975">
                  <a:moveTo>
                    <a:pt x="314261" y="896264"/>
                  </a:moveTo>
                  <a:lnTo>
                    <a:pt x="33274" y="896264"/>
                  </a:lnTo>
                  <a:lnTo>
                    <a:pt x="33274" y="1958670"/>
                  </a:lnTo>
                  <a:lnTo>
                    <a:pt x="314261" y="1958670"/>
                  </a:lnTo>
                  <a:lnTo>
                    <a:pt x="314261" y="896264"/>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29" name="object 29"/>
            <p:cNvSpPr/>
            <p:nvPr/>
          </p:nvSpPr>
          <p:spPr>
            <a:xfrm>
              <a:off x="6124575" y="3743324"/>
              <a:ext cx="1352550" cy="1028700"/>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grpSp>
      <p:sp>
        <p:nvSpPr>
          <p:cNvPr id="30" name="object 30"/>
          <p:cNvSpPr txBox="1"/>
          <p:nvPr/>
        </p:nvSpPr>
        <p:spPr>
          <a:xfrm>
            <a:off x="8162671" y="4188332"/>
            <a:ext cx="178435"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Arial"/>
                <a:cs typeface="Arial"/>
              </a:rPr>
              <a:t>P</a:t>
            </a:r>
            <a:endParaRPr>
              <a:solidFill>
                <a:prstClr val="black"/>
              </a:solidFill>
              <a:latin typeface="Arial"/>
              <a:cs typeface="Arial"/>
            </a:endParaRPr>
          </a:p>
        </p:txBody>
      </p:sp>
      <p:grpSp>
        <p:nvGrpSpPr>
          <p:cNvPr id="31" name="object 31"/>
          <p:cNvGrpSpPr/>
          <p:nvPr/>
        </p:nvGrpSpPr>
        <p:grpSpPr>
          <a:xfrm>
            <a:off x="6981826" y="1704975"/>
            <a:ext cx="2809875" cy="4057650"/>
            <a:chOff x="5457825" y="1704975"/>
            <a:chExt cx="2809875" cy="4057650"/>
          </a:xfrm>
        </p:grpSpPr>
        <p:sp>
          <p:nvSpPr>
            <p:cNvPr id="32" name="object 32"/>
            <p:cNvSpPr/>
            <p:nvPr/>
          </p:nvSpPr>
          <p:spPr>
            <a:xfrm>
              <a:off x="6629400" y="2643542"/>
              <a:ext cx="304800" cy="3119120"/>
            </a:xfrm>
            <a:custGeom>
              <a:avLst/>
              <a:gdLst/>
              <a:ahLst/>
              <a:cxnLst/>
              <a:rect l="l" t="t" r="r" b="b"/>
              <a:pathLst>
                <a:path w="304800" h="3119120">
                  <a:moveTo>
                    <a:pt x="285813" y="0"/>
                  </a:moveTo>
                  <a:lnTo>
                    <a:pt x="4826" y="0"/>
                  </a:lnTo>
                  <a:lnTo>
                    <a:pt x="4826" y="1150327"/>
                  </a:lnTo>
                  <a:lnTo>
                    <a:pt x="285813" y="1150327"/>
                  </a:lnTo>
                  <a:lnTo>
                    <a:pt x="285813" y="0"/>
                  </a:lnTo>
                  <a:close/>
                </a:path>
                <a:path w="304800" h="3119120">
                  <a:moveTo>
                    <a:pt x="304800" y="3060217"/>
                  </a:moveTo>
                  <a:lnTo>
                    <a:pt x="292823" y="3037408"/>
                  </a:lnTo>
                  <a:lnTo>
                    <a:pt x="260172" y="3018777"/>
                  </a:lnTo>
                  <a:lnTo>
                    <a:pt x="211734" y="3006217"/>
                  </a:lnTo>
                  <a:lnTo>
                    <a:pt x="152400" y="3001607"/>
                  </a:lnTo>
                  <a:lnTo>
                    <a:pt x="93052" y="3006217"/>
                  </a:lnTo>
                  <a:lnTo>
                    <a:pt x="44615" y="3018777"/>
                  </a:lnTo>
                  <a:lnTo>
                    <a:pt x="11963" y="3037408"/>
                  </a:lnTo>
                  <a:lnTo>
                    <a:pt x="0" y="3060217"/>
                  </a:lnTo>
                  <a:lnTo>
                    <a:pt x="11963" y="3083052"/>
                  </a:lnTo>
                  <a:lnTo>
                    <a:pt x="44615" y="3101683"/>
                  </a:lnTo>
                  <a:lnTo>
                    <a:pt x="93052" y="3114243"/>
                  </a:lnTo>
                  <a:lnTo>
                    <a:pt x="152400" y="3118840"/>
                  </a:lnTo>
                  <a:lnTo>
                    <a:pt x="211734" y="3114243"/>
                  </a:lnTo>
                  <a:lnTo>
                    <a:pt x="260172" y="3101683"/>
                  </a:lnTo>
                  <a:lnTo>
                    <a:pt x="292823" y="3083052"/>
                  </a:lnTo>
                  <a:lnTo>
                    <a:pt x="304800" y="3060217"/>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33" name="object 33"/>
            <p:cNvSpPr/>
            <p:nvPr/>
          </p:nvSpPr>
          <p:spPr>
            <a:xfrm>
              <a:off x="5457825" y="1704975"/>
              <a:ext cx="2809875" cy="1076325"/>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grpSp>
      <p:sp>
        <p:nvSpPr>
          <p:cNvPr id="34" name="object 34"/>
          <p:cNvSpPr txBox="1"/>
          <p:nvPr/>
        </p:nvSpPr>
        <p:spPr>
          <a:xfrm>
            <a:off x="7311898" y="2253488"/>
            <a:ext cx="1837055" cy="299720"/>
          </a:xfrm>
          <a:prstGeom prst="rect">
            <a:avLst/>
          </a:prstGeom>
        </p:spPr>
        <p:txBody>
          <a:bodyPr vert="horz" wrap="square" lIns="0" tIns="12700" rIns="0" bIns="0" rtlCol="0">
            <a:spAutoFit/>
          </a:bodyPr>
          <a:lstStyle/>
          <a:p>
            <a:pPr marL="38100">
              <a:spcBef>
                <a:spcPts val="100"/>
              </a:spcBef>
            </a:pPr>
            <a:r>
              <a:rPr spc="-5" dirty="0">
                <a:solidFill>
                  <a:srgbClr val="FFFFFF"/>
                </a:solidFill>
                <a:latin typeface="Arial"/>
                <a:cs typeface="Arial"/>
              </a:rPr>
              <a:t>Hot </a:t>
            </a:r>
            <a:r>
              <a:rPr spc="-15" dirty="0">
                <a:solidFill>
                  <a:srgbClr val="FFFFFF"/>
                </a:solidFill>
                <a:latin typeface="Arial"/>
                <a:cs typeface="Arial"/>
              </a:rPr>
              <a:t>Reservoir,</a:t>
            </a:r>
            <a:r>
              <a:rPr spc="-30" dirty="0">
                <a:solidFill>
                  <a:srgbClr val="FFFFFF"/>
                </a:solidFill>
                <a:latin typeface="Arial"/>
                <a:cs typeface="Arial"/>
              </a:rPr>
              <a:t> </a:t>
            </a:r>
            <a:r>
              <a:rPr i="1" spc="-5" dirty="0">
                <a:solidFill>
                  <a:srgbClr val="FFFFFF"/>
                </a:solidFill>
                <a:latin typeface="Arial"/>
                <a:cs typeface="Arial"/>
              </a:rPr>
              <a:t>T</a:t>
            </a:r>
            <a:r>
              <a:rPr spc="-7" baseline="-20833" dirty="0">
                <a:solidFill>
                  <a:srgbClr val="FFFFFF"/>
                </a:solidFill>
                <a:latin typeface="Arial"/>
                <a:cs typeface="Arial"/>
              </a:rPr>
              <a:t>H</a:t>
            </a:r>
            <a:endParaRPr baseline="-20833">
              <a:solidFill>
                <a:prstClr val="black"/>
              </a:solidFill>
              <a:latin typeface="Arial"/>
              <a:cs typeface="Arial"/>
            </a:endParaRPr>
          </a:p>
        </p:txBody>
      </p:sp>
      <p:grpSp>
        <p:nvGrpSpPr>
          <p:cNvPr id="35" name="object 35"/>
          <p:cNvGrpSpPr/>
          <p:nvPr/>
        </p:nvGrpSpPr>
        <p:grpSpPr>
          <a:xfrm>
            <a:off x="8142352" y="2878074"/>
            <a:ext cx="1551305" cy="2813685"/>
            <a:chOff x="6618351" y="2878073"/>
            <a:chExt cx="1551305" cy="2813685"/>
          </a:xfrm>
        </p:grpSpPr>
        <p:sp>
          <p:nvSpPr>
            <p:cNvPr id="36" name="object 36"/>
            <p:cNvSpPr/>
            <p:nvPr/>
          </p:nvSpPr>
          <p:spPr>
            <a:xfrm>
              <a:off x="6618351" y="3732783"/>
              <a:ext cx="1468755" cy="730250"/>
            </a:xfrm>
            <a:custGeom>
              <a:avLst/>
              <a:gdLst/>
              <a:ahLst/>
              <a:cxnLst/>
              <a:rect l="l" t="t" r="r" b="b"/>
              <a:pathLst>
                <a:path w="1468754" h="730250">
                  <a:moveTo>
                    <a:pt x="304800" y="58674"/>
                  </a:moveTo>
                  <a:lnTo>
                    <a:pt x="292798" y="35852"/>
                  </a:lnTo>
                  <a:lnTo>
                    <a:pt x="260121" y="17195"/>
                  </a:lnTo>
                  <a:lnTo>
                    <a:pt x="211670" y="4622"/>
                  </a:lnTo>
                  <a:lnTo>
                    <a:pt x="152400" y="0"/>
                  </a:lnTo>
                  <a:lnTo>
                    <a:pt x="93052" y="4622"/>
                  </a:lnTo>
                  <a:lnTo>
                    <a:pt x="44615" y="17195"/>
                  </a:lnTo>
                  <a:lnTo>
                    <a:pt x="11963" y="35852"/>
                  </a:lnTo>
                  <a:lnTo>
                    <a:pt x="0" y="58674"/>
                  </a:lnTo>
                  <a:lnTo>
                    <a:pt x="11963" y="81495"/>
                  </a:lnTo>
                  <a:lnTo>
                    <a:pt x="44615" y="100101"/>
                  </a:lnTo>
                  <a:lnTo>
                    <a:pt x="93052" y="112636"/>
                  </a:lnTo>
                  <a:lnTo>
                    <a:pt x="152400" y="117221"/>
                  </a:lnTo>
                  <a:lnTo>
                    <a:pt x="211670" y="112636"/>
                  </a:lnTo>
                  <a:lnTo>
                    <a:pt x="260121" y="100101"/>
                  </a:lnTo>
                  <a:lnTo>
                    <a:pt x="292798" y="81495"/>
                  </a:lnTo>
                  <a:lnTo>
                    <a:pt x="304800" y="58674"/>
                  </a:lnTo>
                  <a:close/>
                </a:path>
                <a:path w="1468754" h="730250">
                  <a:moveTo>
                    <a:pt x="1468310" y="297954"/>
                  </a:moveTo>
                  <a:lnTo>
                    <a:pt x="720598" y="297954"/>
                  </a:lnTo>
                  <a:lnTo>
                    <a:pt x="720598" y="730250"/>
                  </a:lnTo>
                  <a:lnTo>
                    <a:pt x="1468310" y="730250"/>
                  </a:lnTo>
                  <a:lnTo>
                    <a:pt x="1468310" y="297954"/>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37" name="object 37"/>
            <p:cNvSpPr/>
            <p:nvPr/>
          </p:nvSpPr>
          <p:spPr>
            <a:xfrm>
              <a:off x="8023225" y="4025899"/>
              <a:ext cx="139700" cy="410845"/>
            </a:xfrm>
            <a:custGeom>
              <a:avLst/>
              <a:gdLst/>
              <a:ahLst/>
              <a:cxnLst/>
              <a:rect l="l" t="t" r="r" b="b"/>
              <a:pathLst>
                <a:path w="139700" h="410845">
                  <a:moveTo>
                    <a:pt x="69850" y="0"/>
                  </a:moveTo>
                  <a:lnTo>
                    <a:pt x="28584" y="39571"/>
                  </a:lnTo>
                  <a:lnTo>
                    <a:pt x="13468" y="83969"/>
                  </a:lnTo>
                  <a:lnTo>
                    <a:pt x="3558" y="140273"/>
                  </a:lnTo>
                  <a:lnTo>
                    <a:pt x="0" y="205105"/>
                  </a:lnTo>
                  <a:lnTo>
                    <a:pt x="3558" y="269998"/>
                  </a:lnTo>
                  <a:lnTo>
                    <a:pt x="13468" y="326340"/>
                  </a:lnTo>
                  <a:lnTo>
                    <a:pt x="28584" y="370757"/>
                  </a:lnTo>
                  <a:lnTo>
                    <a:pt x="47760" y="399880"/>
                  </a:lnTo>
                  <a:lnTo>
                    <a:pt x="69850" y="410337"/>
                  </a:lnTo>
                  <a:lnTo>
                    <a:pt x="91939" y="399880"/>
                  </a:lnTo>
                  <a:lnTo>
                    <a:pt x="111115" y="370757"/>
                  </a:lnTo>
                  <a:lnTo>
                    <a:pt x="126231" y="326340"/>
                  </a:lnTo>
                  <a:lnTo>
                    <a:pt x="136141" y="269998"/>
                  </a:lnTo>
                  <a:lnTo>
                    <a:pt x="139700" y="205105"/>
                  </a:lnTo>
                  <a:lnTo>
                    <a:pt x="136141" y="140273"/>
                  </a:lnTo>
                  <a:lnTo>
                    <a:pt x="126231" y="83969"/>
                  </a:lnTo>
                  <a:lnTo>
                    <a:pt x="111115" y="39571"/>
                  </a:lnTo>
                  <a:lnTo>
                    <a:pt x="91939" y="10455"/>
                  </a:lnTo>
                  <a:lnTo>
                    <a:pt x="69850" y="0"/>
                  </a:lnTo>
                  <a:close/>
                </a:path>
              </a:pathLst>
            </a:custGeom>
            <a:solidFill>
              <a:srgbClr val="CCCC00"/>
            </a:solidFill>
          </p:spPr>
          <p:txBody>
            <a:bodyPr wrap="square" lIns="0" tIns="0" rIns="0" bIns="0" rtlCol="0"/>
            <a:lstStyle/>
            <a:p>
              <a:endParaRPr>
                <a:solidFill>
                  <a:prstClr val="black"/>
                </a:solidFill>
                <a:latin typeface="Calibri"/>
              </a:endParaRPr>
            </a:p>
          </p:txBody>
        </p:sp>
        <p:sp>
          <p:nvSpPr>
            <p:cNvPr id="38" name="object 38"/>
            <p:cNvSpPr/>
            <p:nvPr/>
          </p:nvSpPr>
          <p:spPr>
            <a:xfrm>
              <a:off x="8023225" y="4025899"/>
              <a:ext cx="139700" cy="410845"/>
            </a:xfrm>
            <a:custGeom>
              <a:avLst/>
              <a:gdLst/>
              <a:ahLst/>
              <a:cxnLst/>
              <a:rect l="l" t="t" r="r" b="b"/>
              <a:pathLst>
                <a:path w="139700" h="410845">
                  <a:moveTo>
                    <a:pt x="0" y="205105"/>
                  </a:moveTo>
                  <a:lnTo>
                    <a:pt x="3558" y="140273"/>
                  </a:lnTo>
                  <a:lnTo>
                    <a:pt x="13468" y="83969"/>
                  </a:lnTo>
                  <a:lnTo>
                    <a:pt x="28584" y="39571"/>
                  </a:lnTo>
                  <a:lnTo>
                    <a:pt x="69850" y="0"/>
                  </a:lnTo>
                  <a:lnTo>
                    <a:pt x="91939" y="10455"/>
                  </a:lnTo>
                  <a:lnTo>
                    <a:pt x="111115" y="39571"/>
                  </a:lnTo>
                  <a:lnTo>
                    <a:pt x="126231" y="83969"/>
                  </a:lnTo>
                  <a:lnTo>
                    <a:pt x="136141" y="140273"/>
                  </a:lnTo>
                  <a:lnTo>
                    <a:pt x="139700" y="205105"/>
                  </a:lnTo>
                  <a:lnTo>
                    <a:pt x="136141" y="269998"/>
                  </a:lnTo>
                  <a:lnTo>
                    <a:pt x="126231" y="326340"/>
                  </a:lnTo>
                  <a:lnTo>
                    <a:pt x="111115" y="370757"/>
                  </a:lnTo>
                  <a:lnTo>
                    <a:pt x="69850" y="410337"/>
                  </a:lnTo>
                  <a:lnTo>
                    <a:pt x="47760" y="399880"/>
                  </a:lnTo>
                  <a:lnTo>
                    <a:pt x="28584" y="370757"/>
                  </a:lnTo>
                  <a:lnTo>
                    <a:pt x="13468" y="326340"/>
                  </a:lnTo>
                  <a:lnTo>
                    <a:pt x="3558" y="269998"/>
                  </a:lnTo>
                  <a:lnTo>
                    <a:pt x="0" y="205105"/>
                  </a:lnTo>
                  <a:close/>
                </a:path>
              </a:pathLst>
            </a:custGeom>
            <a:ln w="12700">
              <a:solidFill>
                <a:srgbClr val="000000"/>
              </a:solidFill>
            </a:ln>
          </p:spPr>
          <p:txBody>
            <a:bodyPr wrap="square" lIns="0" tIns="0" rIns="0" bIns="0" rtlCol="0"/>
            <a:lstStyle/>
            <a:p>
              <a:endParaRPr>
                <a:solidFill>
                  <a:prstClr val="black"/>
                </a:solidFill>
                <a:latin typeface="Calibri"/>
              </a:endParaRPr>
            </a:p>
          </p:txBody>
        </p:sp>
        <p:sp>
          <p:nvSpPr>
            <p:cNvPr id="39" name="object 39"/>
            <p:cNvSpPr/>
            <p:nvPr/>
          </p:nvSpPr>
          <p:spPr>
            <a:xfrm>
              <a:off x="7280275" y="4028312"/>
              <a:ext cx="139700" cy="410845"/>
            </a:xfrm>
            <a:custGeom>
              <a:avLst/>
              <a:gdLst/>
              <a:ahLst/>
              <a:cxnLst/>
              <a:rect l="l" t="t" r="r" b="b"/>
              <a:pathLst>
                <a:path w="139700" h="410845">
                  <a:moveTo>
                    <a:pt x="69850" y="0"/>
                  </a:moveTo>
                  <a:lnTo>
                    <a:pt x="28584" y="39579"/>
                  </a:lnTo>
                  <a:lnTo>
                    <a:pt x="13468" y="83996"/>
                  </a:lnTo>
                  <a:lnTo>
                    <a:pt x="3558" y="140338"/>
                  </a:lnTo>
                  <a:lnTo>
                    <a:pt x="0" y="205231"/>
                  </a:lnTo>
                  <a:lnTo>
                    <a:pt x="3558" y="270063"/>
                  </a:lnTo>
                  <a:lnTo>
                    <a:pt x="13468" y="326367"/>
                  </a:lnTo>
                  <a:lnTo>
                    <a:pt x="28584" y="370765"/>
                  </a:lnTo>
                  <a:lnTo>
                    <a:pt x="47760" y="399881"/>
                  </a:lnTo>
                  <a:lnTo>
                    <a:pt x="69850" y="410337"/>
                  </a:lnTo>
                  <a:lnTo>
                    <a:pt x="91939" y="399881"/>
                  </a:lnTo>
                  <a:lnTo>
                    <a:pt x="111115" y="370765"/>
                  </a:lnTo>
                  <a:lnTo>
                    <a:pt x="126231" y="326367"/>
                  </a:lnTo>
                  <a:lnTo>
                    <a:pt x="136141" y="270063"/>
                  </a:lnTo>
                  <a:lnTo>
                    <a:pt x="139700" y="205231"/>
                  </a:lnTo>
                  <a:lnTo>
                    <a:pt x="136141" y="140338"/>
                  </a:lnTo>
                  <a:lnTo>
                    <a:pt x="126231" y="83996"/>
                  </a:lnTo>
                  <a:lnTo>
                    <a:pt x="111115" y="39579"/>
                  </a:lnTo>
                  <a:lnTo>
                    <a:pt x="91939" y="10456"/>
                  </a:lnTo>
                  <a:lnTo>
                    <a:pt x="69850" y="0"/>
                  </a:lnTo>
                  <a:close/>
                </a:path>
              </a:pathLst>
            </a:custGeom>
            <a:solidFill>
              <a:srgbClr val="FF9900"/>
            </a:solidFill>
          </p:spPr>
          <p:txBody>
            <a:bodyPr wrap="square" lIns="0" tIns="0" rIns="0" bIns="0" rtlCol="0"/>
            <a:lstStyle/>
            <a:p>
              <a:endParaRPr>
                <a:solidFill>
                  <a:prstClr val="black"/>
                </a:solidFill>
                <a:latin typeface="Calibri"/>
              </a:endParaRPr>
            </a:p>
          </p:txBody>
        </p:sp>
        <p:sp>
          <p:nvSpPr>
            <p:cNvPr id="40" name="object 40"/>
            <p:cNvSpPr/>
            <p:nvPr/>
          </p:nvSpPr>
          <p:spPr>
            <a:xfrm>
              <a:off x="6696075" y="2878073"/>
              <a:ext cx="171450" cy="821055"/>
            </a:xfrm>
            <a:custGeom>
              <a:avLst/>
              <a:gdLst/>
              <a:ahLst/>
              <a:cxnLst/>
              <a:rect l="l" t="t" r="r" b="b"/>
              <a:pathLst>
                <a:path w="171450" h="821054">
                  <a:moveTo>
                    <a:pt x="114300" y="142875"/>
                  </a:moveTo>
                  <a:lnTo>
                    <a:pt x="57150" y="142875"/>
                  </a:lnTo>
                  <a:lnTo>
                    <a:pt x="57150" y="820546"/>
                  </a:lnTo>
                  <a:lnTo>
                    <a:pt x="114300" y="820546"/>
                  </a:lnTo>
                  <a:lnTo>
                    <a:pt x="114300" y="142875"/>
                  </a:lnTo>
                  <a:close/>
                </a:path>
                <a:path w="171450" h="821054">
                  <a:moveTo>
                    <a:pt x="85725" y="0"/>
                  </a:moveTo>
                  <a:lnTo>
                    <a:pt x="0" y="171450"/>
                  </a:lnTo>
                  <a:lnTo>
                    <a:pt x="57150" y="171450"/>
                  </a:lnTo>
                  <a:lnTo>
                    <a:pt x="57150" y="142875"/>
                  </a:lnTo>
                  <a:lnTo>
                    <a:pt x="157162" y="142875"/>
                  </a:lnTo>
                  <a:lnTo>
                    <a:pt x="85725" y="0"/>
                  </a:lnTo>
                  <a:close/>
                </a:path>
                <a:path w="171450" h="821054">
                  <a:moveTo>
                    <a:pt x="157162" y="142875"/>
                  </a:moveTo>
                  <a:lnTo>
                    <a:pt x="114300" y="142875"/>
                  </a:lnTo>
                  <a:lnTo>
                    <a:pt x="114300" y="171450"/>
                  </a:lnTo>
                  <a:lnTo>
                    <a:pt x="171450" y="171450"/>
                  </a:lnTo>
                  <a:lnTo>
                    <a:pt x="157162" y="142875"/>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41" name="object 41"/>
            <p:cNvSpPr/>
            <p:nvPr/>
          </p:nvSpPr>
          <p:spPr>
            <a:xfrm>
              <a:off x="6696075" y="4870957"/>
              <a:ext cx="171450" cy="821055"/>
            </a:xfrm>
            <a:custGeom>
              <a:avLst/>
              <a:gdLst/>
              <a:ahLst/>
              <a:cxnLst/>
              <a:rect l="l" t="t" r="r" b="b"/>
              <a:pathLst>
                <a:path w="171450" h="821054">
                  <a:moveTo>
                    <a:pt x="114300" y="142875"/>
                  </a:moveTo>
                  <a:lnTo>
                    <a:pt x="57150" y="142875"/>
                  </a:lnTo>
                  <a:lnTo>
                    <a:pt x="57150" y="820597"/>
                  </a:lnTo>
                  <a:lnTo>
                    <a:pt x="114300" y="820597"/>
                  </a:lnTo>
                  <a:lnTo>
                    <a:pt x="114300" y="142875"/>
                  </a:lnTo>
                  <a:close/>
                </a:path>
                <a:path w="171450" h="821054">
                  <a:moveTo>
                    <a:pt x="85725" y="0"/>
                  </a:moveTo>
                  <a:lnTo>
                    <a:pt x="0" y="171450"/>
                  </a:lnTo>
                  <a:lnTo>
                    <a:pt x="57150" y="171450"/>
                  </a:lnTo>
                  <a:lnTo>
                    <a:pt x="57150" y="142875"/>
                  </a:lnTo>
                  <a:lnTo>
                    <a:pt x="157162" y="142875"/>
                  </a:lnTo>
                  <a:lnTo>
                    <a:pt x="85725" y="0"/>
                  </a:lnTo>
                  <a:close/>
                </a:path>
                <a:path w="171450" h="821054">
                  <a:moveTo>
                    <a:pt x="157162" y="142875"/>
                  </a:moveTo>
                  <a:lnTo>
                    <a:pt x="114300" y="142875"/>
                  </a:lnTo>
                  <a:lnTo>
                    <a:pt x="114300" y="171450"/>
                  </a:lnTo>
                  <a:lnTo>
                    <a:pt x="171450" y="171450"/>
                  </a:lnTo>
                  <a:lnTo>
                    <a:pt x="157162" y="142875"/>
                  </a:lnTo>
                  <a:close/>
                </a:path>
              </a:pathLst>
            </a:custGeom>
            <a:solidFill>
              <a:srgbClr val="DD8046"/>
            </a:solidFill>
          </p:spPr>
          <p:txBody>
            <a:bodyPr wrap="square" lIns="0" tIns="0" rIns="0" bIns="0" rtlCol="0"/>
            <a:lstStyle/>
            <a:p>
              <a:endParaRPr>
                <a:solidFill>
                  <a:prstClr val="black"/>
                </a:solidFill>
                <a:latin typeface="Calibri"/>
              </a:endParaRPr>
            </a:p>
          </p:txBody>
        </p:sp>
        <p:sp>
          <p:nvSpPr>
            <p:cNvPr id="42" name="object 42"/>
            <p:cNvSpPr/>
            <p:nvPr/>
          </p:nvSpPr>
          <p:spPr>
            <a:xfrm>
              <a:off x="6709156" y="4092701"/>
              <a:ext cx="1217930" cy="1320165"/>
            </a:xfrm>
            <a:custGeom>
              <a:avLst/>
              <a:gdLst/>
              <a:ahLst/>
              <a:cxnLst/>
              <a:rect l="l" t="t" r="r" b="b"/>
              <a:pathLst>
                <a:path w="1217929" h="1320164">
                  <a:moveTo>
                    <a:pt x="170942" y="872490"/>
                  </a:moveTo>
                  <a:lnTo>
                    <a:pt x="156451" y="848233"/>
                  </a:lnTo>
                  <a:lnTo>
                    <a:pt x="72644" y="707898"/>
                  </a:lnTo>
                  <a:lnTo>
                    <a:pt x="0" y="885317"/>
                  </a:lnTo>
                  <a:lnTo>
                    <a:pt x="56997" y="881049"/>
                  </a:lnTo>
                  <a:lnTo>
                    <a:pt x="89916" y="1319657"/>
                  </a:lnTo>
                  <a:lnTo>
                    <a:pt x="146812" y="1315339"/>
                  </a:lnTo>
                  <a:lnTo>
                    <a:pt x="113893" y="876782"/>
                  </a:lnTo>
                  <a:lnTo>
                    <a:pt x="170942" y="872490"/>
                  </a:lnTo>
                  <a:close/>
                </a:path>
                <a:path w="1217929" h="1320164">
                  <a:moveTo>
                    <a:pt x="1217803" y="81026"/>
                  </a:moveTo>
                  <a:lnTo>
                    <a:pt x="1213485" y="24130"/>
                  </a:lnTo>
                  <a:lnTo>
                    <a:pt x="774903" y="56934"/>
                  </a:lnTo>
                  <a:lnTo>
                    <a:pt x="770636" y="0"/>
                  </a:lnTo>
                  <a:lnTo>
                    <a:pt x="606044" y="98298"/>
                  </a:lnTo>
                  <a:lnTo>
                    <a:pt x="783463" y="170942"/>
                  </a:lnTo>
                  <a:lnTo>
                    <a:pt x="779335" y="116078"/>
                  </a:lnTo>
                  <a:lnTo>
                    <a:pt x="779183" y="113944"/>
                  </a:lnTo>
                  <a:lnTo>
                    <a:pt x="1217803" y="81026"/>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43" name="object 43"/>
          <p:cNvSpPr txBox="1"/>
          <p:nvPr/>
        </p:nvSpPr>
        <p:spPr>
          <a:xfrm>
            <a:off x="7679183" y="2907919"/>
            <a:ext cx="365125" cy="299720"/>
          </a:xfrm>
          <a:prstGeom prst="rect">
            <a:avLst/>
          </a:prstGeom>
        </p:spPr>
        <p:txBody>
          <a:bodyPr vert="horz" wrap="square" lIns="0" tIns="12700" rIns="0" bIns="0" rtlCol="0">
            <a:spAutoFit/>
          </a:bodyPr>
          <a:lstStyle/>
          <a:p>
            <a:pPr marL="38100">
              <a:spcBef>
                <a:spcPts val="100"/>
              </a:spcBef>
            </a:pPr>
            <a:r>
              <a:rPr b="1" i="1" spc="-5" dirty="0">
                <a:solidFill>
                  <a:srgbClr val="FF0000"/>
                </a:solidFill>
                <a:latin typeface="Arial"/>
                <a:cs typeface="Arial"/>
              </a:rPr>
              <a:t>Q</a:t>
            </a:r>
            <a:r>
              <a:rPr b="1" spc="-7" baseline="-20833" dirty="0">
                <a:solidFill>
                  <a:srgbClr val="FF0000"/>
                </a:solidFill>
                <a:latin typeface="Arial"/>
                <a:cs typeface="Arial"/>
              </a:rPr>
              <a:t>H</a:t>
            </a:r>
            <a:endParaRPr baseline="-20833">
              <a:solidFill>
                <a:prstClr val="black"/>
              </a:solidFill>
              <a:latin typeface="Arial"/>
              <a:cs typeface="Arial"/>
            </a:endParaRPr>
          </a:p>
        </p:txBody>
      </p:sp>
      <p:sp>
        <p:nvSpPr>
          <p:cNvPr id="44" name="object 44"/>
          <p:cNvSpPr txBox="1"/>
          <p:nvPr/>
        </p:nvSpPr>
        <p:spPr>
          <a:xfrm>
            <a:off x="7705979" y="4764404"/>
            <a:ext cx="365125" cy="299720"/>
          </a:xfrm>
          <a:prstGeom prst="rect">
            <a:avLst/>
          </a:prstGeom>
        </p:spPr>
        <p:txBody>
          <a:bodyPr vert="horz" wrap="square" lIns="0" tIns="12700" rIns="0" bIns="0" rtlCol="0">
            <a:spAutoFit/>
          </a:bodyPr>
          <a:lstStyle/>
          <a:p>
            <a:pPr marL="38100">
              <a:spcBef>
                <a:spcPts val="100"/>
              </a:spcBef>
            </a:pPr>
            <a:r>
              <a:rPr b="1" i="1" spc="-5" dirty="0">
                <a:solidFill>
                  <a:srgbClr val="DD8046"/>
                </a:solidFill>
                <a:latin typeface="Arial"/>
                <a:cs typeface="Arial"/>
              </a:rPr>
              <a:t>Q</a:t>
            </a:r>
            <a:r>
              <a:rPr b="1" spc="-7" baseline="-20833" dirty="0">
                <a:solidFill>
                  <a:srgbClr val="DD8046"/>
                </a:solidFill>
                <a:latin typeface="Arial"/>
                <a:cs typeface="Arial"/>
              </a:rPr>
              <a:t>C</a:t>
            </a:r>
            <a:endParaRPr baseline="-20833">
              <a:solidFill>
                <a:prstClr val="black"/>
              </a:solidFill>
              <a:latin typeface="Arial"/>
              <a:cs typeface="Arial"/>
            </a:endParaRPr>
          </a:p>
        </p:txBody>
      </p:sp>
      <p:sp>
        <p:nvSpPr>
          <p:cNvPr id="45" name="object 45"/>
          <p:cNvSpPr txBox="1"/>
          <p:nvPr/>
        </p:nvSpPr>
        <p:spPr>
          <a:xfrm>
            <a:off x="9147809" y="3456558"/>
            <a:ext cx="241300" cy="299720"/>
          </a:xfrm>
          <a:prstGeom prst="rect">
            <a:avLst/>
          </a:prstGeom>
        </p:spPr>
        <p:txBody>
          <a:bodyPr vert="horz" wrap="square" lIns="0" tIns="12700" rIns="0" bIns="0" rtlCol="0">
            <a:spAutoFit/>
          </a:bodyPr>
          <a:lstStyle/>
          <a:p>
            <a:pPr marL="12700">
              <a:spcBef>
                <a:spcPts val="100"/>
              </a:spcBef>
            </a:pPr>
            <a:r>
              <a:rPr i="1" dirty="0">
                <a:solidFill>
                  <a:prstClr val="black"/>
                </a:solidFill>
                <a:latin typeface="Arial"/>
                <a:cs typeface="Arial"/>
              </a:rPr>
              <a:t>W</a:t>
            </a:r>
            <a:endParaRPr>
              <a:solidFill>
                <a:prstClr val="black"/>
              </a:solidFill>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1742" y="1267714"/>
            <a:ext cx="196215" cy="197490"/>
          </a:xfrm>
          <a:prstGeom prst="rect">
            <a:avLst/>
          </a:prstGeom>
        </p:spPr>
        <p:txBody>
          <a:bodyPr vert="horz" wrap="square" lIns="0" tIns="12700" rIns="0" bIns="0" rtlCol="0">
            <a:spAutoFit/>
          </a:bodyPr>
          <a:lstStyle/>
          <a:p>
            <a:pPr marL="12700">
              <a:spcBef>
                <a:spcPts val="100"/>
              </a:spcBef>
            </a:pPr>
            <a:r>
              <a:rPr sz="1200" b="1" spc="-5" dirty="0">
                <a:solidFill>
                  <a:srgbClr val="FFFFFF"/>
                </a:solidFill>
                <a:latin typeface="Arial"/>
                <a:cs typeface="Arial"/>
              </a:rPr>
              <a:t>27</a:t>
            </a:r>
            <a:endParaRPr sz="1200">
              <a:solidFill>
                <a:prstClr val="black"/>
              </a:solidFill>
              <a:latin typeface="Arial"/>
              <a:cs typeface="Arial"/>
            </a:endParaRPr>
          </a:p>
        </p:txBody>
      </p:sp>
      <p:sp>
        <p:nvSpPr>
          <p:cNvPr id="3" name="object 3"/>
          <p:cNvSpPr txBox="1">
            <a:spLocks noGrp="1"/>
          </p:cNvSpPr>
          <p:nvPr>
            <p:ph type="title"/>
          </p:nvPr>
        </p:nvSpPr>
        <p:spPr>
          <a:xfrm>
            <a:off x="2059940" y="164084"/>
            <a:ext cx="7677150" cy="635000"/>
          </a:xfrm>
          <a:prstGeom prst="rect">
            <a:avLst/>
          </a:prstGeom>
        </p:spPr>
        <p:txBody>
          <a:bodyPr vert="horz" wrap="square" lIns="0" tIns="12065" rIns="0" bIns="0" rtlCol="0">
            <a:spAutoFit/>
          </a:bodyPr>
          <a:lstStyle/>
          <a:p>
            <a:pPr marL="12700">
              <a:spcBef>
                <a:spcPts val="95"/>
              </a:spcBef>
            </a:pPr>
            <a:r>
              <a:rPr sz="4000" b="0" spc="-65" dirty="0">
                <a:solidFill>
                  <a:srgbClr val="FF0000"/>
                </a:solidFill>
              </a:rPr>
              <a:t>Reversible </a:t>
            </a:r>
            <a:r>
              <a:rPr sz="4000" b="0" spc="-130" dirty="0">
                <a:solidFill>
                  <a:srgbClr val="FF0000"/>
                </a:solidFill>
              </a:rPr>
              <a:t>Engine: </a:t>
            </a:r>
            <a:r>
              <a:rPr sz="4000" b="0" spc="-50" dirty="0">
                <a:solidFill>
                  <a:srgbClr val="FF0000"/>
                </a:solidFill>
              </a:rPr>
              <a:t>the </a:t>
            </a:r>
            <a:r>
              <a:rPr sz="4000" b="0" spc="-95" dirty="0">
                <a:solidFill>
                  <a:srgbClr val="FF0000"/>
                </a:solidFill>
              </a:rPr>
              <a:t>Carnot</a:t>
            </a:r>
            <a:r>
              <a:rPr sz="4000" b="0" spc="-175" dirty="0">
                <a:solidFill>
                  <a:srgbClr val="FF0000"/>
                </a:solidFill>
              </a:rPr>
              <a:t> </a:t>
            </a:r>
            <a:r>
              <a:rPr sz="4000" b="0" spc="-105" dirty="0">
                <a:solidFill>
                  <a:srgbClr val="FF0000"/>
                </a:solidFill>
              </a:rPr>
              <a:t>Cycle</a:t>
            </a:r>
            <a:endParaRPr sz="4000"/>
          </a:p>
        </p:txBody>
      </p:sp>
      <p:sp>
        <p:nvSpPr>
          <p:cNvPr id="4" name="object 4"/>
          <p:cNvSpPr txBox="1"/>
          <p:nvPr/>
        </p:nvSpPr>
        <p:spPr>
          <a:xfrm>
            <a:off x="5781675" y="1564895"/>
            <a:ext cx="4649470" cy="5194935"/>
          </a:xfrm>
          <a:prstGeom prst="rect">
            <a:avLst/>
          </a:prstGeom>
        </p:spPr>
        <p:txBody>
          <a:bodyPr vert="horz" wrap="square" lIns="0" tIns="74295" rIns="0" bIns="0" rtlCol="0">
            <a:spAutoFit/>
          </a:bodyPr>
          <a:lstStyle/>
          <a:p>
            <a:pPr marL="421005" marR="477520" indent="-320040">
              <a:lnSpc>
                <a:spcPct val="80000"/>
              </a:lnSpc>
              <a:spcBef>
                <a:spcPts val="585"/>
              </a:spcBef>
              <a:buSzPct val="60000"/>
              <a:buFont typeface="Wingdings"/>
              <a:buChar char=""/>
              <a:tabLst>
                <a:tab pos="421005" algn="l"/>
                <a:tab pos="421640" algn="l"/>
              </a:tabLst>
            </a:pPr>
            <a:r>
              <a:rPr sz="2000" u="heavy" dirty="0">
                <a:solidFill>
                  <a:srgbClr val="DD8046"/>
                </a:solidFill>
                <a:uFill>
                  <a:solidFill>
                    <a:srgbClr val="DD8046"/>
                  </a:solidFill>
                </a:uFill>
                <a:latin typeface="Arial"/>
                <a:cs typeface="Arial"/>
              </a:rPr>
              <a:t>Stage 1</a:t>
            </a:r>
            <a:r>
              <a:rPr sz="2000" dirty="0">
                <a:solidFill>
                  <a:srgbClr val="DD8046"/>
                </a:solidFill>
                <a:latin typeface="Arial"/>
                <a:cs typeface="Arial"/>
              </a:rPr>
              <a:t> </a:t>
            </a:r>
            <a:r>
              <a:rPr sz="2000" dirty="0">
                <a:solidFill>
                  <a:srgbClr val="CC0000"/>
                </a:solidFill>
                <a:latin typeface="Arial"/>
                <a:cs typeface="Arial"/>
              </a:rPr>
              <a:t>Isothermal expansion at  temperature </a:t>
            </a:r>
            <a:r>
              <a:rPr sz="2000" spc="5" dirty="0">
                <a:solidFill>
                  <a:srgbClr val="CC0000"/>
                </a:solidFill>
                <a:latin typeface="Arial"/>
                <a:cs typeface="Arial"/>
              </a:rPr>
              <a:t>T</a:t>
            </a:r>
            <a:r>
              <a:rPr sz="1950" b="1" spc="7" baseline="-21367" dirty="0">
                <a:solidFill>
                  <a:srgbClr val="CC0000"/>
                </a:solidFill>
                <a:latin typeface="Arial"/>
                <a:cs typeface="Arial"/>
              </a:rPr>
              <a:t>2</a:t>
            </a:r>
            <a:r>
              <a:rPr sz="2000" spc="5" dirty="0">
                <a:solidFill>
                  <a:srgbClr val="CC0000"/>
                </a:solidFill>
                <a:latin typeface="Arial"/>
                <a:cs typeface="Arial"/>
              </a:rPr>
              <a:t>, </a:t>
            </a:r>
            <a:r>
              <a:rPr sz="2000" dirty="0">
                <a:solidFill>
                  <a:srgbClr val="CC0000"/>
                </a:solidFill>
                <a:latin typeface="Arial"/>
                <a:cs typeface="Arial"/>
              </a:rPr>
              <a:t>while </a:t>
            </a:r>
            <a:r>
              <a:rPr sz="2000" spc="-5" dirty="0">
                <a:solidFill>
                  <a:srgbClr val="CC0000"/>
                </a:solidFill>
                <a:latin typeface="Arial"/>
                <a:cs typeface="Arial"/>
              </a:rPr>
              <a:t>the</a:t>
            </a:r>
            <a:r>
              <a:rPr sz="2000" spc="-185" dirty="0">
                <a:solidFill>
                  <a:srgbClr val="CC0000"/>
                </a:solidFill>
                <a:latin typeface="Arial"/>
                <a:cs typeface="Arial"/>
              </a:rPr>
              <a:t> </a:t>
            </a:r>
            <a:r>
              <a:rPr sz="2000" dirty="0">
                <a:solidFill>
                  <a:srgbClr val="CC0000"/>
                </a:solidFill>
                <a:latin typeface="Arial"/>
                <a:cs typeface="Arial"/>
              </a:rPr>
              <a:t>entropy  rises from </a:t>
            </a:r>
            <a:r>
              <a:rPr sz="2000" spc="5" dirty="0">
                <a:solidFill>
                  <a:srgbClr val="CC0000"/>
                </a:solidFill>
                <a:latin typeface="Arial"/>
                <a:cs typeface="Arial"/>
              </a:rPr>
              <a:t>S</a:t>
            </a:r>
            <a:r>
              <a:rPr sz="1950" b="1" spc="7" baseline="-21367" dirty="0">
                <a:solidFill>
                  <a:srgbClr val="CC0000"/>
                </a:solidFill>
                <a:latin typeface="Arial"/>
                <a:cs typeface="Arial"/>
              </a:rPr>
              <a:t>1 </a:t>
            </a:r>
            <a:r>
              <a:rPr sz="2000" dirty="0">
                <a:solidFill>
                  <a:srgbClr val="CC0000"/>
                </a:solidFill>
                <a:latin typeface="Arial"/>
                <a:cs typeface="Arial"/>
              </a:rPr>
              <a:t>to</a:t>
            </a:r>
            <a:r>
              <a:rPr sz="2000" spc="-285" dirty="0">
                <a:solidFill>
                  <a:srgbClr val="CC0000"/>
                </a:solidFill>
                <a:latin typeface="Arial"/>
                <a:cs typeface="Arial"/>
              </a:rPr>
              <a:t> </a:t>
            </a:r>
            <a:r>
              <a:rPr sz="2000" dirty="0">
                <a:solidFill>
                  <a:srgbClr val="CC0000"/>
                </a:solidFill>
                <a:latin typeface="Arial"/>
                <a:cs typeface="Arial"/>
              </a:rPr>
              <a:t>S</a:t>
            </a:r>
            <a:r>
              <a:rPr sz="1950" b="1" baseline="-21367" dirty="0">
                <a:solidFill>
                  <a:srgbClr val="CC0000"/>
                </a:solidFill>
                <a:latin typeface="Arial"/>
                <a:cs typeface="Arial"/>
              </a:rPr>
              <a:t>2</a:t>
            </a:r>
            <a:r>
              <a:rPr sz="2000" dirty="0">
                <a:solidFill>
                  <a:srgbClr val="CC0000"/>
                </a:solidFill>
                <a:latin typeface="Arial"/>
                <a:cs typeface="Arial"/>
              </a:rPr>
              <a:t>.</a:t>
            </a:r>
            <a:endParaRPr sz="2000">
              <a:solidFill>
                <a:prstClr val="black"/>
              </a:solidFill>
              <a:latin typeface="Arial"/>
              <a:cs typeface="Arial"/>
            </a:endParaRPr>
          </a:p>
          <a:p>
            <a:pPr marL="421640" indent="-320040">
              <a:spcBef>
                <a:spcPts val="215"/>
              </a:spcBef>
              <a:buClr>
                <a:srgbClr val="DD8046"/>
              </a:buClr>
              <a:buSzPct val="60000"/>
              <a:buFont typeface="Wingdings"/>
              <a:buChar char=""/>
              <a:tabLst>
                <a:tab pos="421005" algn="l"/>
                <a:tab pos="421640" algn="l"/>
              </a:tabLst>
            </a:pPr>
            <a:r>
              <a:rPr sz="2000" dirty="0">
                <a:solidFill>
                  <a:srgbClr val="006600"/>
                </a:solidFill>
                <a:latin typeface="Arial"/>
                <a:cs typeface="Arial"/>
              </a:rPr>
              <a:t>The heat </a:t>
            </a:r>
            <a:r>
              <a:rPr sz="2000" u="heavy" dirty="0">
                <a:solidFill>
                  <a:srgbClr val="006600"/>
                </a:solidFill>
                <a:uFill>
                  <a:solidFill>
                    <a:srgbClr val="006600"/>
                  </a:solidFill>
                </a:uFill>
                <a:latin typeface="Arial"/>
                <a:cs typeface="Arial"/>
              </a:rPr>
              <a:t>entering</a:t>
            </a:r>
            <a:r>
              <a:rPr sz="2000" dirty="0">
                <a:solidFill>
                  <a:srgbClr val="006600"/>
                </a:solidFill>
                <a:latin typeface="Arial"/>
                <a:cs typeface="Arial"/>
              </a:rPr>
              <a:t> the system</a:t>
            </a:r>
            <a:r>
              <a:rPr sz="2000" spc="-135" dirty="0">
                <a:solidFill>
                  <a:srgbClr val="006600"/>
                </a:solidFill>
                <a:latin typeface="Arial"/>
                <a:cs typeface="Arial"/>
              </a:rPr>
              <a:t> </a:t>
            </a:r>
            <a:r>
              <a:rPr sz="2000" dirty="0">
                <a:solidFill>
                  <a:srgbClr val="006600"/>
                </a:solidFill>
                <a:latin typeface="Arial"/>
                <a:cs typeface="Arial"/>
              </a:rPr>
              <a:t>is</a:t>
            </a:r>
            <a:endParaRPr sz="2000">
              <a:solidFill>
                <a:prstClr val="black"/>
              </a:solidFill>
              <a:latin typeface="Arial"/>
              <a:cs typeface="Arial"/>
            </a:endParaRPr>
          </a:p>
          <a:p>
            <a:pPr marL="18415" algn="ctr">
              <a:spcBef>
                <a:spcPts val="229"/>
              </a:spcBef>
            </a:pPr>
            <a:r>
              <a:rPr sz="2000" spc="10" dirty="0">
                <a:solidFill>
                  <a:prstClr val="black"/>
                </a:solidFill>
                <a:latin typeface="Arial"/>
                <a:cs typeface="Arial"/>
              </a:rPr>
              <a:t>Q</a:t>
            </a:r>
            <a:r>
              <a:rPr sz="1950" b="1" spc="15" baseline="-21367" dirty="0">
                <a:solidFill>
                  <a:prstClr val="black"/>
                </a:solidFill>
                <a:latin typeface="Arial"/>
                <a:cs typeface="Arial"/>
              </a:rPr>
              <a:t>2 </a:t>
            </a:r>
            <a:r>
              <a:rPr sz="2000" dirty="0">
                <a:solidFill>
                  <a:prstClr val="black"/>
                </a:solidFill>
                <a:latin typeface="Arial"/>
                <a:cs typeface="Arial"/>
              </a:rPr>
              <a:t>= </a:t>
            </a:r>
            <a:r>
              <a:rPr sz="2000" spc="5" dirty="0">
                <a:solidFill>
                  <a:prstClr val="black"/>
                </a:solidFill>
                <a:latin typeface="Arial"/>
                <a:cs typeface="Arial"/>
              </a:rPr>
              <a:t>T</a:t>
            </a:r>
            <a:r>
              <a:rPr sz="1950" b="1" spc="7" baseline="-21367" dirty="0">
                <a:solidFill>
                  <a:prstClr val="black"/>
                </a:solidFill>
                <a:latin typeface="Arial"/>
                <a:cs typeface="Arial"/>
              </a:rPr>
              <a:t>2</a:t>
            </a:r>
            <a:r>
              <a:rPr sz="2000" spc="5" dirty="0">
                <a:solidFill>
                  <a:prstClr val="black"/>
                </a:solidFill>
                <a:latin typeface="Arial"/>
                <a:cs typeface="Arial"/>
              </a:rPr>
              <a:t>(S</a:t>
            </a:r>
            <a:r>
              <a:rPr sz="1950" b="1" spc="7" baseline="-21367" dirty="0">
                <a:solidFill>
                  <a:prstClr val="black"/>
                </a:solidFill>
                <a:latin typeface="Arial"/>
                <a:cs typeface="Arial"/>
              </a:rPr>
              <a:t>2 </a:t>
            </a:r>
            <a:r>
              <a:rPr sz="2000" dirty="0">
                <a:solidFill>
                  <a:prstClr val="black"/>
                </a:solidFill>
                <a:latin typeface="Arial"/>
                <a:cs typeface="Arial"/>
              </a:rPr>
              <a:t>–</a:t>
            </a:r>
            <a:r>
              <a:rPr sz="2000" spc="-125" dirty="0">
                <a:solidFill>
                  <a:prstClr val="black"/>
                </a:solidFill>
                <a:latin typeface="Arial"/>
                <a:cs typeface="Arial"/>
              </a:rPr>
              <a:t> </a:t>
            </a:r>
            <a:r>
              <a:rPr sz="2000" dirty="0">
                <a:solidFill>
                  <a:prstClr val="black"/>
                </a:solidFill>
                <a:latin typeface="Arial"/>
                <a:cs typeface="Arial"/>
              </a:rPr>
              <a:t>S</a:t>
            </a:r>
            <a:r>
              <a:rPr sz="1950" b="1" baseline="-21367" dirty="0">
                <a:solidFill>
                  <a:prstClr val="black"/>
                </a:solidFill>
                <a:latin typeface="Arial"/>
                <a:cs typeface="Arial"/>
              </a:rPr>
              <a:t>1</a:t>
            </a:r>
            <a:r>
              <a:rPr sz="2000" dirty="0">
                <a:solidFill>
                  <a:prstClr val="black"/>
                </a:solidFill>
                <a:latin typeface="Arial"/>
                <a:cs typeface="Arial"/>
              </a:rPr>
              <a:t>).</a:t>
            </a:r>
            <a:endParaRPr sz="2000">
              <a:solidFill>
                <a:prstClr val="black"/>
              </a:solidFill>
              <a:latin typeface="Arial"/>
              <a:cs typeface="Arial"/>
            </a:endParaRPr>
          </a:p>
          <a:p>
            <a:pPr marL="421005" marR="388620" indent="-320040">
              <a:lnSpc>
                <a:spcPts val="1920"/>
              </a:lnSpc>
              <a:spcBef>
                <a:spcPts val="2145"/>
              </a:spcBef>
              <a:buSzPct val="60000"/>
              <a:buFont typeface="Wingdings"/>
              <a:buChar char=""/>
              <a:tabLst>
                <a:tab pos="421005" algn="l"/>
                <a:tab pos="421640" algn="l"/>
              </a:tabLst>
            </a:pPr>
            <a:r>
              <a:rPr sz="2000" u="heavy" dirty="0">
                <a:solidFill>
                  <a:srgbClr val="DD8046"/>
                </a:solidFill>
                <a:uFill>
                  <a:solidFill>
                    <a:srgbClr val="DD8046"/>
                  </a:solidFill>
                </a:uFill>
                <a:latin typeface="Arial"/>
                <a:cs typeface="Arial"/>
              </a:rPr>
              <a:t>Stage 2</a:t>
            </a:r>
            <a:r>
              <a:rPr sz="2000" dirty="0">
                <a:solidFill>
                  <a:srgbClr val="DD8046"/>
                </a:solidFill>
                <a:latin typeface="Arial"/>
                <a:cs typeface="Arial"/>
              </a:rPr>
              <a:t> </a:t>
            </a:r>
            <a:r>
              <a:rPr sz="2000" dirty="0">
                <a:solidFill>
                  <a:srgbClr val="CC0000"/>
                </a:solidFill>
                <a:latin typeface="Arial"/>
                <a:cs typeface="Arial"/>
              </a:rPr>
              <a:t>adiabatic (isentropic)  expansion at entropy </a:t>
            </a:r>
            <a:r>
              <a:rPr sz="2000" spc="5" dirty="0">
                <a:solidFill>
                  <a:srgbClr val="CC0000"/>
                </a:solidFill>
                <a:latin typeface="Arial"/>
                <a:cs typeface="Arial"/>
              </a:rPr>
              <a:t>S</a:t>
            </a:r>
            <a:r>
              <a:rPr sz="1950" b="1" spc="7" baseline="-21367" dirty="0">
                <a:solidFill>
                  <a:srgbClr val="CC0000"/>
                </a:solidFill>
                <a:latin typeface="Arial"/>
                <a:cs typeface="Arial"/>
              </a:rPr>
              <a:t>2</a:t>
            </a:r>
            <a:r>
              <a:rPr sz="2000" spc="5" dirty="0">
                <a:solidFill>
                  <a:srgbClr val="CC0000"/>
                </a:solidFill>
                <a:latin typeface="Arial"/>
                <a:cs typeface="Arial"/>
              </a:rPr>
              <a:t>, </a:t>
            </a:r>
            <a:r>
              <a:rPr sz="2000" dirty="0">
                <a:solidFill>
                  <a:srgbClr val="CC0000"/>
                </a:solidFill>
                <a:latin typeface="Arial"/>
                <a:cs typeface="Arial"/>
              </a:rPr>
              <a:t>while</a:t>
            </a:r>
            <a:r>
              <a:rPr sz="2000" spc="-155" dirty="0">
                <a:solidFill>
                  <a:srgbClr val="CC0000"/>
                </a:solidFill>
                <a:latin typeface="Arial"/>
                <a:cs typeface="Arial"/>
              </a:rPr>
              <a:t> </a:t>
            </a:r>
            <a:r>
              <a:rPr sz="2000" spc="-5" dirty="0">
                <a:solidFill>
                  <a:srgbClr val="CC0000"/>
                </a:solidFill>
                <a:latin typeface="Arial"/>
                <a:cs typeface="Arial"/>
              </a:rPr>
              <a:t>the  </a:t>
            </a:r>
            <a:r>
              <a:rPr sz="2000" dirty="0">
                <a:solidFill>
                  <a:srgbClr val="CC0000"/>
                </a:solidFill>
                <a:latin typeface="Arial"/>
                <a:cs typeface="Arial"/>
              </a:rPr>
              <a:t>temperature drops from </a:t>
            </a:r>
            <a:r>
              <a:rPr sz="2000" spc="10" dirty="0">
                <a:solidFill>
                  <a:srgbClr val="CC0000"/>
                </a:solidFill>
                <a:latin typeface="Arial"/>
                <a:cs typeface="Arial"/>
              </a:rPr>
              <a:t>T</a:t>
            </a:r>
            <a:r>
              <a:rPr sz="1950" b="1" spc="15" baseline="-21367" dirty="0">
                <a:solidFill>
                  <a:srgbClr val="CC0000"/>
                </a:solidFill>
                <a:latin typeface="Arial"/>
                <a:cs typeface="Arial"/>
              </a:rPr>
              <a:t>2 </a:t>
            </a:r>
            <a:r>
              <a:rPr sz="2000" dirty="0">
                <a:solidFill>
                  <a:srgbClr val="CC0000"/>
                </a:solidFill>
                <a:latin typeface="Arial"/>
                <a:cs typeface="Arial"/>
              </a:rPr>
              <a:t>to</a:t>
            </a:r>
            <a:r>
              <a:rPr sz="2000" spc="-65" dirty="0">
                <a:solidFill>
                  <a:srgbClr val="CC0000"/>
                </a:solidFill>
                <a:latin typeface="Arial"/>
                <a:cs typeface="Arial"/>
              </a:rPr>
              <a:t> </a:t>
            </a:r>
            <a:r>
              <a:rPr sz="2000" spc="5" dirty="0">
                <a:solidFill>
                  <a:srgbClr val="CC0000"/>
                </a:solidFill>
                <a:latin typeface="Arial"/>
                <a:cs typeface="Arial"/>
              </a:rPr>
              <a:t>T</a:t>
            </a:r>
            <a:r>
              <a:rPr sz="1950" b="1" spc="7" baseline="-21367" dirty="0">
                <a:solidFill>
                  <a:srgbClr val="CC0000"/>
                </a:solidFill>
                <a:latin typeface="Arial"/>
                <a:cs typeface="Arial"/>
              </a:rPr>
              <a:t>1</a:t>
            </a:r>
            <a:r>
              <a:rPr sz="2000" spc="5" dirty="0">
                <a:solidFill>
                  <a:srgbClr val="CC0000"/>
                </a:solidFill>
                <a:latin typeface="Arial"/>
                <a:cs typeface="Arial"/>
              </a:rPr>
              <a:t>.</a:t>
            </a:r>
            <a:endParaRPr sz="2000">
              <a:solidFill>
                <a:prstClr val="black"/>
              </a:solidFill>
              <a:latin typeface="Arial"/>
              <a:cs typeface="Arial"/>
            </a:endParaRPr>
          </a:p>
          <a:p>
            <a:pPr marL="421005" marR="301625" indent="-320040">
              <a:lnSpc>
                <a:spcPts val="1920"/>
              </a:lnSpc>
              <a:spcBef>
                <a:spcPts val="2270"/>
              </a:spcBef>
              <a:buSzPct val="60000"/>
              <a:buFont typeface="Wingdings"/>
              <a:buChar char=""/>
              <a:tabLst>
                <a:tab pos="421005" algn="l"/>
                <a:tab pos="421640" algn="l"/>
              </a:tabLst>
            </a:pPr>
            <a:r>
              <a:rPr sz="2000" u="heavy" dirty="0">
                <a:solidFill>
                  <a:srgbClr val="DD8046"/>
                </a:solidFill>
                <a:uFill>
                  <a:solidFill>
                    <a:srgbClr val="DD8046"/>
                  </a:solidFill>
                </a:uFill>
                <a:latin typeface="Arial"/>
                <a:cs typeface="Arial"/>
              </a:rPr>
              <a:t>Stage 3</a:t>
            </a:r>
            <a:r>
              <a:rPr sz="2000" dirty="0">
                <a:solidFill>
                  <a:srgbClr val="DD8046"/>
                </a:solidFill>
                <a:latin typeface="Arial"/>
                <a:cs typeface="Arial"/>
              </a:rPr>
              <a:t> </a:t>
            </a:r>
            <a:r>
              <a:rPr sz="2000" dirty="0">
                <a:solidFill>
                  <a:srgbClr val="CC0000"/>
                </a:solidFill>
                <a:latin typeface="Arial"/>
                <a:cs typeface="Arial"/>
              </a:rPr>
              <a:t>Isothermal compression</a:t>
            </a:r>
            <a:r>
              <a:rPr sz="2000" spc="-185" dirty="0">
                <a:solidFill>
                  <a:srgbClr val="CC0000"/>
                </a:solidFill>
                <a:latin typeface="Arial"/>
                <a:cs typeface="Arial"/>
              </a:rPr>
              <a:t> </a:t>
            </a:r>
            <a:r>
              <a:rPr sz="2000" dirty="0">
                <a:solidFill>
                  <a:srgbClr val="CC0000"/>
                </a:solidFill>
                <a:latin typeface="Arial"/>
                <a:cs typeface="Arial"/>
              </a:rPr>
              <a:t>at  temperature </a:t>
            </a:r>
            <a:r>
              <a:rPr sz="2000" spc="5" dirty="0">
                <a:solidFill>
                  <a:srgbClr val="CC0000"/>
                </a:solidFill>
                <a:latin typeface="Arial"/>
                <a:cs typeface="Arial"/>
              </a:rPr>
              <a:t>T</a:t>
            </a:r>
            <a:r>
              <a:rPr sz="1950" b="1" spc="7" baseline="-21367" dirty="0">
                <a:solidFill>
                  <a:srgbClr val="CC0000"/>
                </a:solidFill>
                <a:latin typeface="Arial"/>
                <a:cs typeface="Arial"/>
              </a:rPr>
              <a:t>1</a:t>
            </a:r>
            <a:r>
              <a:rPr sz="2000" spc="5" dirty="0">
                <a:solidFill>
                  <a:srgbClr val="CC0000"/>
                </a:solidFill>
                <a:latin typeface="Arial"/>
                <a:cs typeface="Arial"/>
              </a:rPr>
              <a:t>, </a:t>
            </a:r>
            <a:r>
              <a:rPr sz="2000" dirty="0">
                <a:solidFill>
                  <a:srgbClr val="CC0000"/>
                </a:solidFill>
                <a:latin typeface="Arial"/>
                <a:cs typeface="Arial"/>
              </a:rPr>
              <a:t>while </a:t>
            </a:r>
            <a:r>
              <a:rPr sz="2000" spc="-5" dirty="0">
                <a:solidFill>
                  <a:srgbClr val="CC0000"/>
                </a:solidFill>
                <a:latin typeface="Arial"/>
                <a:cs typeface="Arial"/>
              </a:rPr>
              <a:t>the </a:t>
            </a:r>
            <a:r>
              <a:rPr sz="2000" dirty="0">
                <a:solidFill>
                  <a:srgbClr val="CC0000"/>
                </a:solidFill>
                <a:latin typeface="Arial"/>
                <a:cs typeface="Arial"/>
              </a:rPr>
              <a:t>entropy  drops from </a:t>
            </a:r>
            <a:r>
              <a:rPr sz="2000" spc="10" dirty="0">
                <a:solidFill>
                  <a:srgbClr val="CC0000"/>
                </a:solidFill>
                <a:latin typeface="Arial"/>
                <a:cs typeface="Arial"/>
              </a:rPr>
              <a:t>S</a:t>
            </a:r>
            <a:r>
              <a:rPr sz="1950" b="1" spc="15" baseline="-21367" dirty="0">
                <a:solidFill>
                  <a:srgbClr val="CC0000"/>
                </a:solidFill>
                <a:latin typeface="Arial"/>
                <a:cs typeface="Arial"/>
              </a:rPr>
              <a:t>2 </a:t>
            </a:r>
            <a:r>
              <a:rPr sz="2000" dirty="0">
                <a:solidFill>
                  <a:srgbClr val="CC0000"/>
                </a:solidFill>
                <a:latin typeface="Arial"/>
                <a:cs typeface="Arial"/>
              </a:rPr>
              <a:t>to</a:t>
            </a:r>
            <a:r>
              <a:rPr sz="2000" spc="-285" dirty="0">
                <a:solidFill>
                  <a:srgbClr val="CC0000"/>
                </a:solidFill>
                <a:latin typeface="Arial"/>
                <a:cs typeface="Arial"/>
              </a:rPr>
              <a:t> </a:t>
            </a:r>
            <a:r>
              <a:rPr sz="2000" dirty="0">
                <a:solidFill>
                  <a:srgbClr val="CC0000"/>
                </a:solidFill>
                <a:latin typeface="Arial"/>
                <a:cs typeface="Arial"/>
              </a:rPr>
              <a:t>S</a:t>
            </a:r>
            <a:r>
              <a:rPr sz="1950" b="1" baseline="-21367" dirty="0">
                <a:solidFill>
                  <a:srgbClr val="CC0000"/>
                </a:solidFill>
                <a:latin typeface="Arial"/>
                <a:cs typeface="Arial"/>
              </a:rPr>
              <a:t>1</a:t>
            </a:r>
            <a:r>
              <a:rPr sz="2000" dirty="0">
                <a:solidFill>
                  <a:srgbClr val="CC0000"/>
                </a:solidFill>
                <a:latin typeface="Arial"/>
                <a:cs typeface="Arial"/>
              </a:rPr>
              <a:t>.</a:t>
            </a:r>
            <a:endParaRPr sz="2000">
              <a:solidFill>
                <a:prstClr val="black"/>
              </a:solidFill>
              <a:latin typeface="Arial"/>
              <a:cs typeface="Arial"/>
            </a:endParaRPr>
          </a:p>
          <a:p>
            <a:pPr marL="421640" indent="-320040">
              <a:spcBef>
                <a:spcPts val="229"/>
              </a:spcBef>
              <a:buClr>
                <a:srgbClr val="DD8046"/>
              </a:buClr>
              <a:buSzPct val="60000"/>
              <a:buFont typeface="Wingdings"/>
              <a:buChar char=""/>
              <a:tabLst>
                <a:tab pos="421005" algn="l"/>
                <a:tab pos="421640" algn="l"/>
              </a:tabLst>
            </a:pPr>
            <a:r>
              <a:rPr sz="2000" dirty="0">
                <a:solidFill>
                  <a:srgbClr val="006600"/>
                </a:solidFill>
                <a:latin typeface="Arial"/>
                <a:cs typeface="Arial"/>
              </a:rPr>
              <a:t>The heat l</a:t>
            </a:r>
            <a:r>
              <a:rPr sz="2000" u="heavy" dirty="0">
                <a:solidFill>
                  <a:srgbClr val="006600"/>
                </a:solidFill>
                <a:uFill>
                  <a:solidFill>
                    <a:srgbClr val="006600"/>
                  </a:solidFill>
                </a:uFill>
                <a:latin typeface="Arial"/>
                <a:cs typeface="Arial"/>
              </a:rPr>
              <a:t>eaving</a:t>
            </a:r>
            <a:r>
              <a:rPr sz="2000" dirty="0">
                <a:solidFill>
                  <a:srgbClr val="006600"/>
                </a:solidFill>
                <a:latin typeface="Arial"/>
                <a:cs typeface="Arial"/>
              </a:rPr>
              <a:t> the system</a:t>
            </a:r>
            <a:r>
              <a:rPr sz="2000" spc="-114" dirty="0">
                <a:solidFill>
                  <a:srgbClr val="006600"/>
                </a:solidFill>
                <a:latin typeface="Arial"/>
                <a:cs typeface="Arial"/>
              </a:rPr>
              <a:t> </a:t>
            </a:r>
            <a:r>
              <a:rPr sz="2000" dirty="0">
                <a:solidFill>
                  <a:srgbClr val="006600"/>
                </a:solidFill>
                <a:latin typeface="Arial"/>
                <a:cs typeface="Arial"/>
              </a:rPr>
              <a:t>is</a:t>
            </a:r>
            <a:endParaRPr sz="2000">
              <a:solidFill>
                <a:prstClr val="black"/>
              </a:solidFill>
              <a:latin typeface="Arial"/>
              <a:cs typeface="Arial"/>
            </a:endParaRPr>
          </a:p>
          <a:p>
            <a:pPr marL="18415" algn="ctr">
              <a:spcBef>
                <a:spcPts val="229"/>
              </a:spcBef>
            </a:pPr>
            <a:r>
              <a:rPr sz="2000" spc="10" dirty="0">
                <a:solidFill>
                  <a:prstClr val="black"/>
                </a:solidFill>
                <a:latin typeface="Arial"/>
                <a:cs typeface="Arial"/>
              </a:rPr>
              <a:t>Q</a:t>
            </a:r>
            <a:r>
              <a:rPr sz="1950" b="1" spc="15" baseline="-21367" dirty="0">
                <a:solidFill>
                  <a:prstClr val="black"/>
                </a:solidFill>
                <a:latin typeface="Arial"/>
                <a:cs typeface="Arial"/>
              </a:rPr>
              <a:t>1 </a:t>
            </a:r>
            <a:r>
              <a:rPr sz="2000" dirty="0">
                <a:solidFill>
                  <a:prstClr val="black"/>
                </a:solidFill>
                <a:latin typeface="Arial"/>
                <a:cs typeface="Arial"/>
              </a:rPr>
              <a:t>= </a:t>
            </a:r>
            <a:r>
              <a:rPr sz="2000" spc="5" dirty="0">
                <a:solidFill>
                  <a:prstClr val="black"/>
                </a:solidFill>
                <a:latin typeface="Arial"/>
                <a:cs typeface="Arial"/>
              </a:rPr>
              <a:t>T</a:t>
            </a:r>
            <a:r>
              <a:rPr sz="1950" b="1" spc="7" baseline="-21367" dirty="0">
                <a:solidFill>
                  <a:prstClr val="black"/>
                </a:solidFill>
                <a:latin typeface="Arial"/>
                <a:cs typeface="Arial"/>
              </a:rPr>
              <a:t>1</a:t>
            </a:r>
            <a:r>
              <a:rPr sz="2000" spc="5" dirty="0">
                <a:solidFill>
                  <a:prstClr val="black"/>
                </a:solidFill>
                <a:latin typeface="Arial"/>
                <a:cs typeface="Arial"/>
              </a:rPr>
              <a:t>(S</a:t>
            </a:r>
            <a:r>
              <a:rPr sz="1950" b="1" spc="7" baseline="-21367" dirty="0">
                <a:solidFill>
                  <a:prstClr val="black"/>
                </a:solidFill>
                <a:latin typeface="Arial"/>
                <a:cs typeface="Arial"/>
              </a:rPr>
              <a:t>2 </a:t>
            </a:r>
            <a:r>
              <a:rPr sz="2000" dirty="0">
                <a:solidFill>
                  <a:prstClr val="black"/>
                </a:solidFill>
                <a:latin typeface="Arial"/>
                <a:cs typeface="Arial"/>
              </a:rPr>
              <a:t>–</a:t>
            </a:r>
            <a:r>
              <a:rPr sz="2000" spc="-125" dirty="0">
                <a:solidFill>
                  <a:prstClr val="black"/>
                </a:solidFill>
                <a:latin typeface="Arial"/>
                <a:cs typeface="Arial"/>
              </a:rPr>
              <a:t> </a:t>
            </a:r>
            <a:r>
              <a:rPr sz="2000" dirty="0">
                <a:solidFill>
                  <a:prstClr val="black"/>
                </a:solidFill>
                <a:latin typeface="Arial"/>
                <a:cs typeface="Arial"/>
              </a:rPr>
              <a:t>S</a:t>
            </a:r>
            <a:r>
              <a:rPr sz="1950" b="1" baseline="-21367" dirty="0">
                <a:solidFill>
                  <a:prstClr val="black"/>
                </a:solidFill>
                <a:latin typeface="Arial"/>
                <a:cs typeface="Arial"/>
              </a:rPr>
              <a:t>1</a:t>
            </a:r>
            <a:r>
              <a:rPr sz="2000" dirty="0">
                <a:solidFill>
                  <a:prstClr val="black"/>
                </a:solidFill>
                <a:latin typeface="Arial"/>
                <a:cs typeface="Arial"/>
              </a:rPr>
              <a:t>).</a:t>
            </a:r>
            <a:endParaRPr sz="2000">
              <a:solidFill>
                <a:prstClr val="black"/>
              </a:solidFill>
              <a:latin typeface="Arial"/>
              <a:cs typeface="Arial"/>
            </a:endParaRPr>
          </a:p>
          <a:p>
            <a:pPr marL="421005" marR="106680" indent="-320040">
              <a:lnSpc>
                <a:spcPts val="1920"/>
              </a:lnSpc>
              <a:spcBef>
                <a:spcPts val="2240"/>
              </a:spcBef>
              <a:buClr>
                <a:srgbClr val="DD8046"/>
              </a:buClr>
              <a:buSzPct val="60000"/>
              <a:buFont typeface="Wingdings"/>
              <a:buChar char=""/>
              <a:tabLst>
                <a:tab pos="421005" algn="l"/>
                <a:tab pos="421640" algn="l"/>
              </a:tabLst>
            </a:pPr>
            <a:r>
              <a:rPr sz="2000" u="heavy" dirty="0">
                <a:solidFill>
                  <a:prstClr val="black"/>
                </a:solidFill>
                <a:uFill>
                  <a:solidFill>
                    <a:srgbClr val="000000"/>
                  </a:solidFill>
                </a:uFill>
                <a:latin typeface="Arial"/>
                <a:cs typeface="Arial"/>
              </a:rPr>
              <a:t>Stage 4</a:t>
            </a:r>
            <a:r>
              <a:rPr sz="2000" dirty="0">
                <a:solidFill>
                  <a:prstClr val="black"/>
                </a:solidFill>
                <a:latin typeface="Arial"/>
                <a:cs typeface="Arial"/>
              </a:rPr>
              <a:t> </a:t>
            </a:r>
            <a:r>
              <a:rPr sz="2000" dirty="0">
                <a:solidFill>
                  <a:srgbClr val="CC0000"/>
                </a:solidFill>
                <a:latin typeface="Arial"/>
                <a:cs typeface="Arial"/>
              </a:rPr>
              <a:t>adiabatic (isentropic)  compression at entropy </a:t>
            </a:r>
            <a:r>
              <a:rPr sz="2000" spc="5" dirty="0">
                <a:solidFill>
                  <a:srgbClr val="CC0000"/>
                </a:solidFill>
                <a:latin typeface="Arial"/>
                <a:cs typeface="Arial"/>
              </a:rPr>
              <a:t>S</a:t>
            </a:r>
            <a:r>
              <a:rPr sz="1950" b="1" spc="7" baseline="-21367" dirty="0">
                <a:solidFill>
                  <a:srgbClr val="CC0000"/>
                </a:solidFill>
                <a:latin typeface="Arial"/>
                <a:cs typeface="Arial"/>
              </a:rPr>
              <a:t>1</a:t>
            </a:r>
            <a:r>
              <a:rPr sz="2000" spc="5" dirty="0">
                <a:solidFill>
                  <a:srgbClr val="CC0000"/>
                </a:solidFill>
                <a:latin typeface="Arial"/>
                <a:cs typeface="Arial"/>
              </a:rPr>
              <a:t>, </a:t>
            </a:r>
            <a:r>
              <a:rPr sz="2000" dirty="0">
                <a:solidFill>
                  <a:srgbClr val="CC0000"/>
                </a:solidFill>
                <a:latin typeface="Arial"/>
                <a:cs typeface="Arial"/>
              </a:rPr>
              <a:t>while</a:t>
            </a:r>
            <a:r>
              <a:rPr sz="2000" spc="-150" dirty="0">
                <a:solidFill>
                  <a:srgbClr val="CC0000"/>
                </a:solidFill>
                <a:latin typeface="Arial"/>
                <a:cs typeface="Arial"/>
              </a:rPr>
              <a:t> </a:t>
            </a:r>
            <a:r>
              <a:rPr sz="2000" spc="-5" dirty="0">
                <a:solidFill>
                  <a:srgbClr val="CC0000"/>
                </a:solidFill>
                <a:latin typeface="Arial"/>
                <a:cs typeface="Arial"/>
              </a:rPr>
              <a:t>the  </a:t>
            </a:r>
            <a:r>
              <a:rPr sz="2000" dirty="0">
                <a:solidFill>
                  <a:srgbClr val="CC0000"/>
                </a:solidFill>
                <a:latin typeface="Arial"/>
                <a:cs typeface="Arial"/>
              </a:rPr>
              <a:t>temperature rises from </a:t>
            </a:r>
            <a:r>
              <a:rPr sz="2000" spc="10" dirty="0">
                <a:solidFill>
                  <a:srgbClr val="CC0000"/>
                </a:solidFill>
                <a:latin typeface="Arial"/>
                <a:cs typeface="Arial"/>
              </a:rPr>
              <a:t>T</a:t>
            </a:r>
            <a:r>
              <a:rPr sz="1950" b="1" spc="15" baseline="-21367" dirty="0">
                <a:solidFill>
                  <a:srgbClr val="CC0000"/>
                </a:solidFill>
                <a:latin typeface="Arial"/>
                <a:cs typeface="Arial"/>
              </a:rPr>
              <a:t>1 </a:t>
            </a:r>
            <a:r>
              <a:rPr sz="2000" dirty="0">
                <a:solidFill>
                  <a:srgbClr val="CC0000"/>
                </a:solidFill>
                <a:latin typeface="Arial"/>
                <a:cs typeface="Arial"/>
              </a:rPr>
              <a:t>to</a:t>
            </a:r>
            <a:r>
              <a:rPr sz="2000" spc="-40" dirty="0">
                <a:solidFill>
                  <a:srgbClr val="CC0000"/>
                </a:solidFill>
                <a:latin typeface="Arial"/>
                <a:cs typeface="Arial"/>
              </a:rPr>
              <a:t> </a:t>
            </a:r>
            <a:r>
              <a:rPr sz="2000" dirty="0">
                <a:solidFill>
                  <a:srgbClr val="CC0000"/>
                </a:solidFill>
                <a:latin typeface="Arial"/>
                <a:cs typeface="Arial"/>
              </a:rPr>
              <a:t>T2.</a:t>
            </a:r>
            <a:endParaRPr sz="2000">
              <a:solidFill>
                <a:prstClr val="black"/>
              </a:solidFill>
              <a:latin typeface="Arial"/>
              <a:cs typeface="Arial"/>
            </a:endParaRPr>
          </a:p>
        </p:txBody>
      </p:sp>
      <p:sp>
        <p:nvSpPr>
          <p:cNvPr id="5" name="object 5"/>
          <p:cNvSpPr/>
          <p:nvPr/>
        </p:nvSpPr>
        <p:spPr>
          <a:xfrm>
            <a:off x="1981762" y="2134352"/>
            <a:ext cx="3437425" cy="3513854"/>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6" name="object 6"/>
          <p:cNvSpPr txBox="1"/>
          <p:nvPr/>
        </p:nvSpPr>
        <p:spPr>
          <a:xfrm>
            <a:off x="1910792" y="5666943"/>
            <a:ext cx="2905125" cy="712470"/>
          </a:xfrm>
          <a:prstGeom prst="rect">
            <a:avLst/>
          </a:prstGeom>
        </p:spPr>
        <p:txBody>
          <a:bodyPr vert="horz" wrap="square" lIns="0" tIns="12700" rIns="0" bIns="0" rtlCol="0">
            <a:spAutoFit/>
          </a:bodyPr>
          <a:lstStyle/>
          <a:p>
            <a:pPr marL="38100">
              <a:lnSpc>
                <a:spcPts val="2105"/>
              </a:lnSpc>
              <a:spcBef>
                <a:spcPts val="100"/>
              </a:spcBef>
            </a:pPr>
            <a:r>
              <a:rPr spc="-5" dirty="0">
                <a:solidFill>
                  <a:srgbClr val="006600"/>
                </a:solidFill>
                <a:latin typeface="Arial"/>
                <a:cs typeface="Arial"/>
              </a:rPr>
              <a:t>Since </a:t>
            </a:r>
            <a:r>
              <a:rPr dirty="0">
                <a:solidFill>
                  <a:srgbClr val="006600"/>
                </a:solidFill>
                <a:latin typeface="Arial"/>
                <a:cs typeface="Arial"/>
              </a:rPr>
              <a:t>Q</a:t>
            </a:r>
            <a:r>
              <a:rPr b="1" baseline="-20833" dirty="0">
                <a:solidFill>
                  <a:srgbClr val="006600"/>
                </a:solidFill>
                <a:latin typeface="Arial"/>
                <a:cs typeface="Arial"/>
              </a:rPr>
              <a:t>1</a:t>
            </a:r>
            <a:r>
              <a:rPr dirty="0">
                <a:solidFill>
                  <a:srgbClr val="006600"/>
                </a:solidFill>
                <a:latin typeface="Arial"/>
                <a:cs typeface="Arial"/>
              </a:rPr>
              <a:t>/Q</a:t>
            </a:r>
            <a:r>
              <a:rPr b="1" baseline="-20833" dirty="0">
                <a:solidFill>
                  <a:srgbClr val="006600"/>
                </a:solidFill>
                <a:latin typeface="Arial"/>
                <a:cs typeface="Arial"/>
              </a:rPr>
              <a:t>2 </a:t>
            </a:r>
            <a:r>
              <a:rPr dirty="0">
                <a:solidFill>
                  <a:srgbClr val="006600"/>
                </a:solidFill>
                <a:latin typeface="Arial"/>
                <a:cs typeface="Arial"/>
              </a:rPr>
              <a:t>=</a:t>
            </a:r>
            <a:r>
              <a:rPr spc="-245" dirty="0">
                <a:solidFill>
                  <a:srgbClr val="006600"/>
                </a:solidFill>
                <a:latin typeface="Arial"/>
                <a:cs typeface="Arial"/>
              </a:rPr>
              <a:t> </a:t>
            </a:r>
            <a:r>
              <a:rPr spc="5" dirty="0">
                <a:solidFill>
                  <a:srgbClr val="006600"/>
                </a:solidFill>
                <a:latin typeface="Arial"/>
                <a:cs typeface="Arial"/>
              </a:rPr>
              <a:t>T</a:t>
            </a:r>
            <a:r>
              <a:rPr b="1" spc="7" baseline="-20833" dirty="0">
                <a:solidFill>
                  <a:srgbClr val="006600"/>
                </a:solidFill>
                <a:latin typeface="Arial"/>
                <a:cs typeface="Arial"/>
              </a:rPr>
              <a:t>1</a:t>
            </a:r>
            <a:r>
              <a:rPr spc="5" dirty="0">
                <a:solidFill>
                  <a:srgbClr val="006600"/>
                </a:solidFill>
                <a:latin typeface="Arial"/>
                <a:cs typeface="Arial"/>
              </a:rPr>
              <a:t>/T</a:t>
            </a:r>
            <a:r>
              <a:rPr b="1" spc="7" baseline="-20833" dirty="0">
                <a:solidFill>
                  <a:srgbClr val="006600"/>
                </a:solidFill>
                <a:latin typeface="Arial"/>
                <a:cs typeface="Arial"/>
              </a:rPr>
              <a:t>2</a:t>
            </a:r>
            <a:r>
              <a:rPr b="1" spc="5" dirty="0">
                <a:solidFill>
                  <a:srgbClr val="006600"/>
                </a:solidFill>
                <a:latin typeface="Arial"/>
                <a:cs typeface="Arial"/>
              </a:rPr>
              <a:t>,</a:t>
            </a:r>
            <a:endParaRPr>
              <a:solidFill>
                <a:prstClr val="black"/>
              </a:solidFill>
              <a:latin typeface="Arial"/>
              <a:cs typeface="Arial"/>
            </a:endParaRPr>
          </a:p>
          <a:p>
            <a:pPr marL="100330">
              <a:lnSpc>
                <a:spcPts val="3304"/>
              </a:lnSpc>
            </a:pPr>
            <a:r>
              <a:rPr sz="2800" spc="-60" dirty="0">
                <a:solidFill>
                  <a:prstClr val="black"/>
                </a:solidFill>
                <a:latin typeface="Arial"/>
                <a:cs typeface="Arial"/>
              </a:rPr>
              <a:t>η </a:t>
            </a:r>
            <a:r>
              <a:rPr sz="2800" spc="-5" dirty="0">
                <a:solidFill>
                  <a:prstClr val="black"/>
                </a:solidFill>
                <a:latin typeface="Arial"/>
                <a:cs typeface="Arial"/>
              </a:rPr>
              <a:t>= </a:t>
            </a:r>
            <a:r>
              <a:rPr sz="2800" spc="-30" dirty="0">
                <a:solidFill>
                  <a:prstClr val="black"/>
                </a:solidFill>
                <a:latin typeface="Arial"/>
                <a:cs typeface="Arial"/>
              </a:rPr>
              <a:t>η</a:t>
            </a:r>
            <a:r>
              <a:rPr sz="2775" b="1" spc="-44" baseline="-21021" dirty="0">
                <a:solidFill>
                  <a:prstClr val="black"/>
                </a:solidFill>
                <a:latin typeface="Arial"/>
                <a:cs typeface="Arial"/>
              </a:rPr>
              <a:t>r </a:t>
            </a:r>
            <a:r>
              <a:rPr sz="2800" spc="-5" dirty="0">
                <a:solidFill>
                  <a:prstClr val="black"/>
                </a:solidFill>
                <a:latin typeface="Arial"/>
                <a:cs typeface="Arial"/>
              </a:rPr>
              <a:t>= 1 –</a:t>
            </a:r>
            <a:r>
              <a:rPr sz="2800" spc="-245" dirty="0">
                <a:solidFill>
                  <a:prstClr val="black"/>
                </a:solidFill>
                <a:latin typeface="Arial"/>
                <a:cs typeface="Arial"/>
              </a:rPr>
              <a:t> </a:t>
            </a:r>
            <a:r>
              <a:rPr sz="2800" dirty="0">
                <a:solidFill>
                  <a:prstClr val="black"/>
                </a:solidFill>
                <a:latin typeface="Arial"/>
                <a:cs typeface="Arial"/>
              </a:rPr>
              <a:t>T</a:t>
            </a:r>
            <a:r>
              <a:rPr sz="2775" b="1" baseline="-21021" dirty="0">
                <a:solidFill>
                  <a:prstClr val="black"/>
                </a:solidFill>
                <a:latin typeface="Arial"/>
                <a:cs typeface="Arial"/>
              </a:rPr>
              <a:t>1</a:t>
            </a:r>
            <a:r>
              <a:rPr sz="2800" dirty="0">
                <a:solidFill>
                  <a:prstClr val="black"/>
                </a:solidFill>
                <a:latin typeface="Arial"/>
                <a:cs typeface="Arial"/>
              </a:rPr>
              <a:t>/T</a:t>
            </a:r>
            <a:r>
              <a:rPr sz="2775" b="1" baseline="-21021" dirty="0">
                <a:solidFill>
                  <a:prstClr val="black"/>
                </a:solidFill>
                <a:latin typeface="Arial"/>
                <a:cs typeface="Arial"/>
              </a:rPr>
              <a:t>2</a:t>
            </a:r>
            <a:r>
              <a:rPr sz="2800" dirty="0">
                <a:solidFill>
                  <a:prstClr val="black"/>
                </a:solidFill>
                <a:latin typeface="Arial"/>
                <a:cs typeface="Arial"/>
              </a:rPr>
              <a:t>.</a:t>
            </a:r>
            <a:endParaRPr sz="2800">
              <a:solidFill>
                <a:prstClr val="black"/>
              </a:solidFill>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34414" y="1267714"/>
            <a:ext cx="110489" cy="197490"/>
          </a:xfrm>
          <a:prstGeom prst="rect">
            <a:avLst/>
          </a:prstGeom>
        </p:spPr>
        <p:txBody>
          <a:bodyPr vert="horz" wrap="square" lIns="0" tIns="12700" rIns="0" bIns="0" rtlCol="0">
            <a:spAutoFit/>
          </a:bodyPr>
          <a:lstStyle/>
          <a:p>
            <a:pPr marL="12700">
              <a:spcBef>
                <a:spcPts val="100"/>
              </a:spcBef>
            </a:pPr>
            <a:r>
              <a:rPr sz="1200" b="1" spc="-5" dirty="0">
                <a:solidFill>
                  <a:srgbClr val="FFFFFF"/>
                </a:solidFill>
                <a:latin typeface="Arial"/>
                <a:cs typeface="Arial"/>
              </a:rPr>
              <a:t>4</a:t>
            </a:r>
            <a:endParaRPr sz="1200">
              <a:solidFill>
                <a:prstClr val="black"/>
              </a:solidFill>
              <a:latin typeface="Arial"/>
              <a:cs typeface="Arial"/>
            </a:endParaRPr>
          </a:p>
        </p:txBody>
      </p:sp>
      <p:sp>
        <p:nvSpPr>
          <p:cNvPr id="3" name="object 3"/>
          <p:cNvSpPr txBox="1">
            <a:spLocks noGrp="1"/>
          </p:cNvSpPr>
          <p:nvPr>
            <p:ph type="title"/>
          </p:nvPr>
        </p:nvSpPr>
        <p:spPr>
          <a:xfrm>
            <a:off x="2059940" y="1"/>
            <a:ext cx="6882130" cy="1123315"/>
          </a:xfrm>
          <a:prstGeom prst="rect">
            <a:avLst/>
          </a:prstGeom>
        </p:spPr>
        <p:txBody>
          <a:bodyPr vert="horz" wrap="square" lIns="0" tIns="12700" rIns="0" bIns="0" rtlCol="0">
            <a:spAutoFit/>
          </a:bodyPr>
          <a:lstStyle/>
          <a:p>
            <a:pPr marL="12700" marR="5080">
              <a:spcBef>
                <a:spcPts val="100"/>
              </a:spcBef>
            </a:pPr>
            <a:r>
              <a:rPr sz="3600" b="0" i="1" spc="-35" dirty="0">
                <a:latin typeface="Arial"/>
                <a:cs typeface="Arial"/>
              </a:rPr>
              <a:t>ISOLATED, </a:t>
            </a:r>
            <a:r>
              <a:rPr sz="3600" b="0" i="1" spc="-5" dirty="0">
                <a:latin typeface="Arial"/>
                <a:cs typeface="Arial"/>
              </a:rPr>
              <a:t>CLOSED AND</a:t>
            </a:r>
            <a:r>
              <a:rPr sz="3600" b="0" i="1" spc="-140" dirty="0">
                <a:latin typeface="Arial"/>
                <a:cs typeface="Arial"/>
              </a:rPr>
              <a:t> </a:t>
            </a:r>
            <a:r>
              <a:rPr sz="3600" b="0" i="1" dirty="0">
                <a:latin typeface="Arial"/>
                <a:cs typeface="Arial"/>
              </a:rPr>
              <a:t>OPEN  </a:t>
            </a:r>
            <a:r>
              <a:rPr sz="3600" b="0" i="1" spc="-5" dirty="0">
                <a:latin typeface="Arial"/>
                <a:cs typeface="Arial"/>
              </a:rPr>
              <a:t>SYSTEMS</a:t>
            </a:r>
            <a:endParaRPr sz="3600">
              <a:latin typeface="Arial"/>
              <a:cs typeface="Arial"/>
            </a:endParaRPr>
          </a:p>
        </p:txBody>
      </p:sp>
      <p:grpSp>
        <p:nvGrpSpPr>
          <p:cNvPr id="4" name="object 4"/>
          <p:cNvGrpSpPr/>
          <p:nvPr/>
        </p:nvGrpSpPr>
        <p:grpSpPr>
          <a:xfrm>
            <a:off x="1676400" y="1828800"/>
            <a:ext cx="8610600" cy="2819400"/>
            <a:chOff x="152400" y="1828800"/>
            <a:chExt cx="8610600" cy="2819400"/>
          </a:xfrm>
        </p:grpSpPr>
        <p:sp>
          <p:nvSpPr>
            <p:cNvPr id="5" name="object 5"/>
            <p:cNvSpPr/>
            <p:nvPr/>
          </p:nvSpPr>
          <p:spPr>
            <a:xfrm>
              <a:off x="152400" y="1828800"/>
              <a:ext cx="8610600" cy="28194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3924300" y="1981199"/>
              <a:ext cx="3429000" cy="2667000"/>
            </a:xfrm>
            <a:custGeom>
              <a:avLst/>
              <a:gdLst/>
              <a:ahLst/>
              <a:cxnLst/>
              <a:rect l="l" t="t" r="r" b="b"/>
              <a:pathLst>
                <a:path w="3429000" h="2667000">
                  <a:moveTo>
                    <a:pt x="76200" y="76200"/>
                  </a:moveTo>
                  <a:lnTo>
                    <a:pt x="69850" y="63500"/>
                  </a:lnTo>
                  <a:lnTo>
                    <a:pt x="38100" y="0"/>
                  </a:lnTo>
                  <a:lnTo>
                    <a:pt x="0" y="76200"/>
                  </a:lnTo>
                  <a:lnTo>
                    <a:pt x="31750" y="76200"/>
                  </a:lnTo>
                  <a:lnTo>
                    <a:pt x="31750" y="1600200"/>
                  </a:lnTo>
                  <a:lnTo>
                    <a:pt x="44450" y="1600200"/>
                  </a:lnTo>
                  <a:lnTo>
                    <a:pt x="44450" y="76200"/>
                  </a:lnTo>
                  <a:lnTo>
                    <a:pt x="76200" y="76200"/>
                  </a:lnTo>
                  <a:close/>
                </a:path>
                <a:path w="3429000" h="2667000">
                  <a:moveTo>
                    <a:pt x="3429000" y="1143000"/>
                  </a:moveTo>
                  <a:lnTo>
                    <a:pt x="3422650" y="1130300"/>
                  </a:lnTo>
                  <a:lnTo>
                    <a:pt x="3390900" y="1066800"/>
                  </a:lnTo>
                  <a:lnTo>
                    <a:pt x="3352800" y="1143000"/>
                  </a:lnTo>
                  <a:lnTo>
                    <a:pt x="3384550" y="1143000"/>
                  </a:lnTo>
                  <a:lnTo>
                    <a:pt x="3384550" y="2667000"/>
                  </a:lnTo>
                  <a:lnTo>
                    <a:pt x="3397250" y="2667000"/>
                  </a:lnTo>
                  <a:lnTo>
                    <a:pt x="3397250" y="1143000"/>
                  </a:lnTo>
                  <a:lnTo>
                    <a:pt x="3429000" y="1143000"/>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7" name="object 7"/>
          <p:cNvSpPr txBox="1"/>
          <p:nvPr/>
        </p:nvSpPr>
        <p:spPr>
          <a:xfrm>
            <a:off x="1602739" y="4904614"/>
            <a:ext cx="1915160" cy="1671955"/>
          </a:xfrm>
          <a:prstGeom prst="rect">
            <a:avLst/>
          </a:prstGeom>
        </p:spPr>
        <p:txBody>
          <a:bodyPr vert="horz" wrap="square" lIns="0" tIns="12700" rIns="0" bIns="0" rtlCol="0">
            <a:spAutoFit/>
          </a:bodyPr>
          <a:lstStyle/>
          <a:p>
            <a:pPr marL="12700" marR="1094740">
              <a:spcBef>
                <a:spcPts val="100"/>
              </a:spcBef>
            </a:pPr>
            <a:r>
              <a:rPr spc="-5" dirty="0">
                <a:solidFill>
                  <a:srgbClr val="CC0000"/>
                </a:solidFill>
                <a:latin typeface="Arial"/>
                <a:cs typeface="Arial"/>
              </a:rPr>
              <a:t>Isol</a:t>
            </a:r>
            <a:r>
              <a:rPr spc="-15" dirty="0">
                <a:solidFill>
                  <a:srgbClr val="CC0000"/>
                </a:solidFill>
                <a:latin typeface="Arial"/>
                <a:cs typeface="Arial"/>
              </a:rPr>
              <a:t>a</a:t>
            </a:r>
            <a:r>
              <a:rPr spc="-5" dirty="0">
                <a:solidFill>
                  <a:srgbClr val="CC0000"/>
                </a:solidFill>
                <a:latin typeface="Arial"/>
                <a:cs typeface="Arial"/>
              </a:rPr>
              <a:t>ted  System</a:t>
            </a:r>
            <a:endParaRPr>
              <a:solidFill>
                <a:prstClr val="black"/>
              </a:solidFill>
              <a:latin typeface="Arial"/>
              <a:cs typeface="Arial"/>
            </a:endParaRPr>
          </a:p>
          <a:p>
            <a:pPr marL="12700" marR="5080"/>
            <a:r>
              <a:rPr spc="-5" dirty="0">
                <a:solidFill>
                  <a:srgbClr val="006600"/>
                </a:solidFill>
                <a:latin typeface="Arial"/>
                <a:cs typeface="Arial"/>
              </a:rPr>
              <a:t>Neither energy</a:t>
            </a:r>
            <a:r>
              <a:rPr spc="-60" dirty="0">
                <a:solidFill>
                  <a:srgbClr val="006600"/>
                </a:solidFill>
                <a:latin typeface="Arial"/>
                <a:cs typeface="Arial"/>
              </a:rPr>
              <a:t> </a:t>
            </a:r>
            <a:r>
              <a:rPr spc="-5" dirty="0">
                <a:solidFill>
                  <a:srgbClr val="006600"/>
                </a:solidFill>
                <a:latin typeface="Arial"/>
                <a:cs typeface="Arial"/>
              </a:rPr>
              <a:t>nor  </a:t>
            </a:r>
            <a:r>
              <a:rPr dirty="0">
                <a:solidFill>
                  <a:srgbClr val="006600"/>
                </a:solidFill>
                <a:latin typeface="Arial"/>
                <a:cs typeface="Arial"/>
              </a:rPr>
              <a:t>mass </a:t>
            </a:r>
            <a:r>
              <a:rPr spc="-5" dirty="0">
                <a:solidFill>
                  <a:srgbClr val="006600"/>
                </a:solidFill>
                <a:latin typeface="Arial"/>
                <a:cs typeface="Arial"/>
              </a:rPr>
              <a:t>can be  </a:t>
            </a:r>
            <a:r>
              <a:rPr spc="-10" dirty="0">
                <a:solidFill>
                  <a:srgbClr val="006600"/>
                </a:solidFill>
                <a:latin typeface="Arial"/>
                <a:cs typeface="Arial"/>
              </a:rPr>
              <a:t>exchanged.</a:t>
            </a:r>
            <a:endParaRPr>
              <a:solidFill>
                <a:prstClr val="black"/>
              </a:solidFill>
              <a:latin typeface="Arial"/>
              <a:cs typeface="Arial"/>
            </a:endParaRPr>
          </a:p>
          <a:p>
            <a:pPr marL="12700"/>
            <a:r>
              <a:rPr dirty="0">
                <a:solidFill>
                  <a:srgbClr val="006600"/>
                </a:solidFill>
                <a:latin typeface="Arial"/>
                <a:cs typeface="Arial"/>
              </a:rPr>
              <a:t>E.g. </a:t>
            </a:r>
            <a:r>
              <a:rPr spc="-5" dirty="0">
                <a:solidFill>
                  <a:srgbClr val="006600"/>
                </a:solidFill>
                <a:latin typeface="Arial"/>
                <a:cs typeface="Arial"/>
              </a:rPr>
              <a:t>Thermo</a:t>
            </a:r>
            <a:r>
              <a:rPr spc="-105" dirty="0">
                <a:solidFill>
                  <a:srgbClr val="006600"/>
                </a:solidFill>
                <a:latin typeface="Arial"/>
                <a:cs typeface="Arial"/>
              </a:rPr>
              <a:t> </a:t>
            </a:r>
            <a:r>
              <a:rPr dirty="0">
                <a:solidFill>
                  <a:srgbClr val="006600"/>
                </a:solidFill>
                <a:latin typeface="Arial"/>
                <a:cs typeface="Arial"/>
              </a:rPr>
              <a:t>flask</a:t>
            </a:r>
            <a:endParaRPr>
              <a:solidFill>
                <a:prstClr val="black"/>
              </a:solidFill>
              <a:latin typeface="Arial"/>
              <a:cs typeface="Arial"/>
            </a:endParaRPr>
          </a:p>
        </p:txBody>
      </p:sp>
      <p:sp>
        <p:nvSpPr>
          <p:cNvPr id="8" name="object 8"/>
          <p:cNvSpPr txBox="1"/>
          <p:nvPr/>
        </p:nvSpPr>
        <p:spPr>
          <a:xfrm>
            <a:off x="4498595" y="4904614"/>
            <a:ext cx="2331085" cy="1793875"/>
          </a:xfrm>
          <a:prstGeom prst="rect">
            <a:avLst/>
          </a:prstGeom>
        </p:spPr>
        <p:txBody>
          <a:bodyPr vert="horz" wrap="square" lIns="0" tIns="12700" rIns="0" bIns="0" rtlCol="0">
            <a:spAutoFit/>
          </a:bodyPr>
          <a:lstStyle/>
          <a:p>
            <a:pPr marL="12700" marR="1550670">
              <a:spcBef>
                <a:spcPts val="100"/>
              </a:spcBef>
            </a:pPr>
            <a:r>
              <a:rPr spc="-5" dirty="0">
                <a:solidFill>
                  <a:srgbClr val="CC0000"/>
                </a:solidFill>
                <a:latin typeface="Arial"/>
                <a:cs typeface="Arial"/>
              </a:rPr>
              <a:t>Closed  </a:t>
            </a:r>
            <a:r>
              <a:rPr dirty="0">
                <a:solidFill>
                  <a:srgbClr val="CC0000"/>
                </a:solidFill>
                <a:latin typeface="Arial"/>
                <a:cs typeface="Arial"/>
              </a:rPr>
              <a:t>S</a:t>
            </a:r>
            <a:r>
              <a:rPr spc="-25" dirty="0">
                <a:solidFill>
                  <a:srgbClr val="CC0000"/>
                </a:solidFill>
                <a:latin typeface="Arial"/>
                <a:cs typeface="Arial"/>
              </a:rPr>
              <a:t>y</a:t>
            </a:r>
            <a:r>
              <a:rPr dirty="0">
                <a:solidFill>
                  <a:srgbClr val="CC0000"/>
                </a:solidFill>
                <a:latin typeface="Arial"/>
                <a:cs typeface="Arial"/>
              </a:rPr>
              <a:t>stem</a:t>
            </a:r>
            <a:endParaRPr>
              <a:solidFill>
                <a:prstClr val="black"/>
              </a:solidFill>
              <a:latin typeface="Arial"/>
              <a:cs typeface="Arial"/>
            </a:endParaRPr>
          </a:p>
          <a:p>
            <a:pPr marL="12700" marR="170180">
              <a:spcBef>
                <a:spcPts val="960"/>
              </a:spcBef>
            </a:pPr>
            <a:r>
              <a:rPr spc="-30" dirty="0">
                <a:solidFill>
                  <a:srgbClr val="006600"/>
                </a:solidFill>
                <a:latin typeface="Arial"/>
                <a:cs typeface="Arial"/>
              </a:rPr>
              <a:t>Energy, </a:t>
            </a:r>
            <a:r>
              <a:rPr spc="-5" dirty="0">
                <a:solidFill>
                  <a:srgbClr val="006600"/>
                </a:solidFill>
                <a:latin typeface="Arial"/>
                <a:cs typeface="Arial"/>
              </a:rPr>
              <a:t>but not </a:t>
            </a:r>
            <a:r>
              <a:rPr dirty="0">
                <a:solidFill>
                  <a:srgbClr val="006600"/>
                </a:solidFill>
                <a:latin typeface="Arial"/>
                <a:cs typeface="Arial"/>
              </a:rPr>
              <a:t>mass  </a:t>
            </a:r>
            <a:r>
              <a:rPr spc="-5" dirty="0">
                <a:solidFill>
                  <a:srgbClr val="006600"/>
                </a:solidFill>
                <a:latin typeface="Arial"/>
                <a:cs typeface="Arial"/>
              </a:rPr>
              <a:t>can be</a:t>
            </a:r>
            <a:r>
              <a:rPr spc="-20" dirty="0">
                <a:solidFill>
                  <a:srgbClr val="006600"/>
                </a:solidFill>
                <a:latin typeface="Arial"/>
                <a:cs typeface="Arial"/>
              </a:rPr>
              <a:t> </a:t>
            </a:r>
            <a:r>
              <a:rPr spc="-10" dirty="0">
                <a:solidFill>
                  <a:srgbClr val="006600"/>
                </a:solidFill>
                <a:latin typeface="Arial"/>
                <a:cs typeface="Arial"/>
              </a:rPr>
              <a:t>exchanged.</a:t>
            </a:r>
            <a:endParaRPr>
              <a:solidFill>
                <a:prstClr val="black"/>
              </a:solidFill>
              <a:latin typeface="Arial"/>
              <a:cs typeface="Arial"/>
            </a:endParaRPr>
          </a:p>
          <a:p>
            <a:pPr marL="12700" marR="5080"/>
            <a:r>
              <a:rPr dirty="0">
                <a:solidFill>
                  <a:srgbClr val="006600"/>
                </a:solidFill>
                <a:latin typeface="Arial"/>
                <a:cs typeface="Arial"/>
              </a:rPr>
              <a:t>E.g. </a:t>
            </a:r>
            <a:r>
              <a:rPr spc="-10" dirty="0">
                <a:solidFill>
                  <a:srgbClr val="006600"/>
                </a:solidFill>
                <a:latin typeface="Arial"/>
                <a:cs typeface="Arial"/>
              </a:rPr>
              <a:t>Cylinder </a:t>
            </a:r>
            <a:r>
              <a:rPr spc="-5" dirty="0">
                <a:solidFill>
                  <a:srgbClr val="006600"/>
                </a:solidFill>
                <a:latin typeface="Arial"/>
                <a:cs typeface="Arial"/>
              </a:rPr>
              <a:t>filled </a:t>
            </a:r>
            <a:r>
              <a:rPr spc="-15" dirty="0">
                <a:solidFill>
                  <a:srgbClr val="006600"/>
                </a:solidFill>
                <a:latin typeface="Arial"/>
                <a:cs typeface="Arial"/>
              </a:rPr>
              <a:t>with  </a:t>
            </a:r>
            <a:r>
              <a:rPr spc="-5" dirty="0">
                <a:solidFill>
                  <a:srgbClr val="006600"/>
                </a:solidFill>
                <a:latin typeface="Arial"/>
                <a:cs typeface="Arial"/>
              </a:rPr>
              <a:t>gas </a:t>
            </a:r>
            <a:r>
              <a:rPr dirty="0">
                <a:solidFill>
                  <a:srgbClr val="006600"/>
                </a:solidFill>
                <a:latin typeface="Arial"/>
                <a:cs typeface="Arial"/>
              </a:rPr>
              <a:t>&amp;</a:t>
            </a:r>
            <a:r>
              <a:rPr spc="-15" dirty="0">
                <a:solidFill>
                  <a:srgbClr val="006600"/>
                </a:solidFill>
                <a:latin typeface="Arial"/>
                <a:cs typeface="Arial"/>
              </a:rPr>
              <a:t> </a:t>
            </a:r>
            <a:r>
              <a:rPr spc="-5" dirty="0">
                <a:solidFill>
                  <a:srgbClr val="006600"/>
                </a:solidFill>
                <a:latin typeface="Arial"/>
                <a:cs typeface="Arial"/>
              </a:rPr>
              <a:t>piston</a:t>
            </a:r>
            <a:endParaRPr>
              <a:solidFill>
                <a:prstClr val="black"/>
              </a:solidFill>
              <a:latin typeface="Arial"/>
              <a:cs typeface="Arial"/>
            </a:endParaRPr>
          </a:p>
        </p:txBody>
      </p:sp>
      <p:sp>
        <p:nvSpPr>
          <p:cNvPr id="9" name="object 9"/>
          <p:cNvSpPr txBox="1"/>
          <p:nvPr/>
        </p:nvSpPr>
        <p:spPr>
          <a:xfrm>
            <a:off x="7547229" y="4828414"/>
            <a:ext cx="2310765" cy="1793875"/>
          </a:xfrm>
          <a:prstGeom prst="rect">
            <a:avLst/>
          </a:prstGeom>
        </p:spPr>
        <p:txBody>
          <a:bodyPr vert="horz" wrap="square" lIns="0" tIns="12700" rIns="0" bIns="0" rtlCol="0">
            <a:spAutoFit/>
          </a:bodyPr>
          <a:lstStyle/>
          <a:p>
            <a:pPr marL="12700" marR="1530985">
              <a:spcBef>
                <a:spcPts val="100"/>
              </a:spcBef>
            </a:pPr>
            <a:r>
              <a:rPr spc="-5" dirty="0">
                <a:solidFill>
                  <a:srgbClr val="CC0000"/>
                </a:solidFill>
                <a:latin typeface="Arial"/>
                <a:cs typeface="Arial"/>
              </a:rPr>
              <a:t>Open  </a:t>
            </a:r>
            <a:r>
              <a:rPr dirty="0">
                <a:solidFill>
                  <a:srgbClr val="CC0000"/>
                </a:solidFill>
                <a:latin typeface="Arial"/>
                <a:cs typeface="Arial"/>
              </a:rPr>
              <a:t>S</a:t>
            </a:r>
            <a:r>
              <a:rPr spc="-30" dirty="0">
                <a:solidFill>
                  <a:srgbClr val="CC0000"/>
                </a:solidFill>
                <a:latin typeface="Arial"/>
                <a:cs typeface="Arial"/>
              </a:rPr>
              <a:t>y</a:t>
            </a:r>
            <a:r>
              <a:rPr dirty="0">
                <a:solidFill>
                  <a:srgbClr val="CC0000"/>
                </a:solidFill>
                <a:latin typeface="Arial"/>
                <a:cs typeface="Arial"/>
              </a:rPr>
              <a:t>stem</a:t>
            </a:r>
            <a:endParaRPr>
              <a:solidFill>
                <a:prstClr val="black"/>
              </a:solidFill>
              <a:latin typeface="Arial"/>
              <a:cs typeface="Arial"/>
            </a:endParaRPr>
          </a:p>
          <a:p>
            <a:pPr marL="12700" marR="5080">
              <a:spcBef>
                <a:spcPts val="960"/>
              </a:spcBef>
            </a:pPr>
            <a:r>
              <a:rPr spc="-5" dirty="0">
                <a:solidFill>
                  <a:srgbClr val="006600"/>
                </a:solidFill>
                <a:latin typeface="Arial"/>
                <a:cs typeface="Arial"/>
              </a:rPr>
              <a:t>Both energy and</a:t>
            </a:r>
            <a:r>
              <a:rPr spc="-65" dirty="0">
                <a:solidFill>
                  <a:srgbClr val="006600"/>
                </a:solidFill>
                <a:latin typeface="Arial"/>
                <a:cs typeface="Arial"/>
              </a:rPr>
              <a:t> </a:t>
            </a:r>
            <a:r>
              <a:rPr dirty="0">
                <a:solidFill>
                  <a:srgbClr val="006600"/>
                </a:solidFill>
                <a:latin typeface="Arial"/>
                <a:cs typeface="Arial"/>
              </a:rPr>
              <a:t>mass  </a:t>
            </a:r>
            <a:r>
              <a:rPr spc="-5" dirty="0">
                <a:solidFill>
                  <a:srgbClr val="006600"/>
                </a:solidFill>
                <a:latin typeface="Arial"/>
                <a:cs typeface="Arial"/>
              </a:rPr>
              <a:t>can be</a:t>
            </a:r>
            <a:r>
              <a:rPr spc="-20" dirty="0">
                <a:solidFill>
                  <a:srgbClr val="006600"/>
                </a:solidFill>
                <a:latin typeface="Arial"/>
                <a:cs typeface="Arial"/>
              </a:rPr>
              <a:t> </a:t>
            </a:r>
            <a:r>
              <a:rPr spc="-10" dirty="0">
                <a:solidFill>
                  <a:srgbClr val="006600"/>
                </a:solidFill>
                <a:latin typeface="Arial"/>
                <a:cs typeface="Arial"/>
              </a:rPr>
              <a:t>exchanged.</a:t>
            </a:r>
            <a:endParaRPr>
              <a:solidFill>
                <a:prstClr val="black"/>
              </a:solidFill>
              <a:latin typeface="Arial"/>
              <a:cs typeface="Arial"/>
            </a:endParaRPr>
          </a:p>
          <a:p>
            <a:pPr marL="12700" marR="156845"/>
            <a:r>
              <a:rPr dirty="0">
                <a:solidFill>
                  <a:srgbClr val="006600"/>
                </a:solidFill>
                <a:latin typeface="Arial"/>
                <a:cs typeface="Arial"/>
              </a:rPr>
              <a:t>E.g. Gas </a:t>
            </a:r>
            <a:r>
              <a:rPr spc="-5" dirty="0">
                <a:solidFill>
                  <a:srgbClr val="006600"/>
                </a:solidFill>
                <a:latin typeface="Arial"/>
                <a:cs typeface="Arial"/>
              </a:rPr>
              <a:t>turbine,</a:t>
            </a:r>
            <a:r>
              <a:rPr spc="-85" dirty="0">
                <a:solidFill>
                  <a:srgbClr val="006600"/>
                </a:solidFill>
                <a:latin typeface="Arial"/>
                <a:cs typeface="Arial"/>
              </a:rPr>
              <a:t> </a:t>
            </a:r>
            <a:r>
              <a:rPr dirty="0">
                <a:solidFill>
                  <a:srgbClr val="006600"/>
                </a:solidFill>
                <a:latin typeface="Arial"/>
                <a:cs typeface="Arial"/>
              </a:rPr>
              <a:t>I.C.  </a:t>
            </a:r>
            <a:r>
              <a:rPr spc="-5" dirty="0">
                <a:solidFill>
                  <a:srgbClr val="006600"/>
                </a:solidFill>
                <a:latin typeface="Arial"/>
                <a:cs typeface="Arial"/>
              </a:rPr>
              <a:t>Engine</a:t>
            </a:r>
            <a:endParaRPr>
              <a:solidFill>
                <a:prstClr val="black"/>
              </a:solidFill>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6BD4D-039F-4F7E-A1FA-DA085DF2B66B}"/>
              </a:ext>
            </a:extLst>
          </p:cNvPr>
          <p:cNvSpPr>
            <a:spLocks noGrp="1"/>
          </p:cNvSpPr>
          <p:nvPr>
            <p:ph type="title"/>
          </p:nvPr>
        </p:nvSpPr>
        <p:spPr/>
        <p:txBody>
          <a:bodyPr/>
          <a:lstStyle/>
          <a:p>
            <a:r>
              <a:rPr lang="en-US" dirty="0"/>
              <a:t>Gibbs Free Energy</a:t>
            </a:r>
          </a:p>
        </p:txBody>
      </p:sp>
      <p:sp>
        <p:nvSpPr>
          <p:cNvPr id="3" name="Content Placeholder 2">
            <a:extLst>
              <a:ext uri="{FF2B5EF4-FFF2-40B4-BE49-F238E27FC236}">
                <a16:creationId xmlns:a16="http://schemas.microsoft.com/office/drawing/2014/main" id="{85EA5B5F-F064-4281-A571-9AEC50C3D653}"/>
              </a:ext>
            </a:extLst>
          </p:cNvPr>
          <p:cNvSpPr>
            <a:spLocks noGrp="1"/>
          </p:cNvSpPr>
          <p:nvPr>
            <p:ph idx="1"/>
          </p:nvPr>
        </p:nvSpPr>
        <p:spPr/>
        <p:txBody>
          <a:bodyPr/>
          <a:lstStyle/>
          <a:p>
            <a:pPr algn="just"/>
            <a:r>
              <a:rPr lang="en-US" dirty="0"/>
              <a:t>In thermodynamics, the Gibbs free energy is a thermodynamic potential that can be used to calculate the maximum of reversible work that may be performed by a thermodynamic system at a constant temperature and pressure. The Gibbs free energy is the maximum amount of non-expansion work that can be extracted from a thermodynamically closed system (can exchange heat and work with its surroundings, but not matter) in the standard state. This maximum can be attained only in a completely reversible process. When a system transforms reversibly from an initial state to a final state, the decrease in Gibbs free energy equals the work done by the system to its surroundings, minus the work of the pressure forces.</a:t>
            </a:r>
          </a:p>
        </p:txBody>
      </p:sp>
    </p:spTree>
    <p:extLst>
      <p:ext uri="{BB962C8B-B14F-4D97-AF65-F5344CB8AC3E}">
        <p14:creationId xmlns:p14="http://schemas.microsoft.com/office/powerpoint/2010/main" val="3103605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EF13-A84E-418B-8B3C-6C651D401073}"/>
              </a:ext>
            </a:extLst>
          </p:cNvPr>
          <p:cNvSpPr>
            <a:spLocks noGrp="1"/>
          </p:cNvSpPr>
          <p:nvPr>
            <p:ph type="title"/>
          </p:nvPr>
        </p:nvSpPr>
        <p:spPr/>
        <p:txBody>
          <a:bodyPr/>
          <a:lstStyle/>
          <a:p>
            <a:r>
              <a:rPr lang="en-US" dirty="0"/>
              <a:t>Gibbs Free Energy</a:t>
            </a:r>
          </a:p>
        </p:txBody>
      </p:sp>
      <p:sp>
        <p:nvSpPr>
          <p:cNvPr id="3" name="Content Placeholder 2">
            <a:extLst>
              <a:ext uri="{FF2B5EF4-FFF2-40B4-BE49-F238E27FC236}">
                <a16:creationId xmlns:a16="http://schemas.microsoft.com/office/drawing/2014/main" id="{A8C1F397-CDC6-4D92-8B21-7608FFAF6D1A}"/>
              </a:ext>
            </a:extLst>
          </p:cNvPr>
          <p:cNvSpPr>
            <a:spLocks noGrp="1"/>
          </p:cNvSpPr>
          <p:nvPr>
            <p:ph idx="1"/>
          </p:nvPr>
        </p:nvSpPr>
        <p:spPr/>
        <p:txBody>
          <a:bodyPr>
            <a:normAutofit fontScale="92500" lnSpcReduction="10000"/>
          </a:bodyPr>
          <a:lstStyle/>
          <a:p>
            <a:pPr algn="just"/>
            <a:r>
              <a:rPr lang="en-US" dirty="0"/>
              <a:t>The Gibbs free energy initially called available energy was developed in the 1870s by the American scientist Josiah Willard Gibbs.</a:t>
            </a:r>
          </a:p>
          <a:p>
            <a:pPr algn="just"/>
            <a:r>
              <a:rPr lang="en-US" dirty="0"/>
              <a:t>The Gibbs Free Energy is also the thermodynamic potential minimized when a system reaches chemical equilibrium at constant pressure and temperature. Its derivative with respect to the reaction coordinate of the system vanishes at the equilibrium point. As a reduction in is necessary for a reaction to be spontaneous at constant pressure and temperature.</a:t>
            </a:r>
          </a:p>
          <a:p>
            <a:pPr algn="just"/>
            <a:r>
              <a:rPr lang="en-US" dirty="0"/>
              <a:t>The initial state of the body, according to Gibbs, is supposed to be such that "the body can be made to pass from it to states of dissipated energy by reversible processes". In his 1876 magnum opus On the Equilibrium of Heterogeneous Substances, a graphical analysis of multi-phase chemical systems, he engaged his thoughts on chemical free energy in full.</a:t>
            </a:r>
          </a:p>
        </p:txBody>
      </p:sp>
    </p:spTree>
    <p:extLst>
      <p:ext uri="{BB962C8B-B14F-4D97-AF65-F5344CB8AC3E}">
        <p14:creationId xmlns:p14="http://schemas.microsoft.com/office/powerpoint/2010/main" val="2491183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34AA89-5755-4C6C-8FB1-26F25A9D56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93287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AC43B5-4310-459D-B45F-9BD06FB3811C}"/>
              </a:ext>
            </a:extLst>
          </p:cNvPr>
          <p:cNvPicPr>
            <a:picLocks noChangeAspect="1"/>
          </p:cNvPicPr>
          <p:nvPr/>
        </p:nvPicPr>
        <p:blipFill>
          <a:blip r:embed="rId2"/>
          <a:stretch>
            <a:fillRect/>
          </a:stretch>
        </p:blipFill>
        <p:spPr>
          <a:xfrm>
            <a:off x="0" y="0"/>
            <a:ext cx="12192000" cy="7028597"/>
          </a:xfrm>
          <a:prstGeom prst="rect">
            <a:avLst/>
          </a:prstGeom>
        </p:spPr>
      </p:pic>
    </p:spTree>
    <p:extLst>
      <p:ext uri="{BB962C8B-B14F-4D97-AF65-F5344CB8AC3E}">
        <p14:creationId xmlns:p14="http://schemas.microsoft.com/office/powerpoint/2010/main" val="1634092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EB55EB-DC6B-46EE-AB75-E04B8899241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2148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F082CA-8FA5-4AB5-A3F2-286C6A8E8A8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7916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B4A756-EE10-4E6D-96A4-6CACE1619E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27523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69BD40-578A-4195-9416-BCC0729492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8140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4FC8BF-6470-4927-82A2-46493ADCA5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094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1CB08E-2C4C-4CA8-8949-964FE2E383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5536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5387" y="455117"/>
            <a:ext cx="6412230" cy="514350"/>
          </a:xfrm>
          <a:prstGeom prst="rect">
            <a:avLst/>
          </a:prstGeom>
        </p:spPr>
        <p:txBody>
          <a:bodyPr vert="horz" wrap="square" lIns="0" tIns="13335" rIns="0" bIns="0" rtlCol="0">
            <a:spAutoFit/>
          </a:bodyPr>
          <a:lstStyle/>
          <a:p>
            <a:pPr marL="12700">
              <a:spcBef>
                <a:spcPts val="105"/>
              </a:spcBef>
            </a:pPr>
            <a:r>
              <a:rPr i="1" dirty="0">
                <a:latin typeface="Arial"/>
                <a:cs typeface="Arial"/>
              </a:rPr>
              <a:t>THERMODYNAMIC</a:t>
            </a:r>
            <a:r>
              <a:rPr i="1" spc="-85" dirty="0">
                <a:latin typeface="Arial"/>
                <a:cs typeface="Arial"/>
              </a:rPr>
              <a:t> </a:t>
            </a:r>
            <a:r>
              <a:rPr i="1" spc="-5" dirty="0">
                <a:latin typeface="Arial"/>
                <a:cs typeface="Arial"/>
              </a:rPr>
              <a:t>PROPERTIES</a:t>
            </a:r>
          </a:p>
        </p:txBody>
      </p:sp>
      <p:sp>
        <p:nvSpPr>
          <p:cNvPr id="3" name="object 3"/>
          <p:cNvSpPr txBox="1"/>
          <p:nvPr/>
        </p:nvSpPr>
        <p:spPr>
          <a:xfrm>
            <a:off x="2215387" y="1564895"/>
            <a:ext cx="7997190" cy="4096385"/>
          </a:xfrm>
          <a:prstGeom prst="rect">
            <a:avLst/>
          </a:prstGeom>
        </p:spPr>
        <p:txBody>
          <a:bodyPr vert="horz" wrap="square" lIns="0" tIns="63500" rIns="0" bIns="0" rtlCol="0">
            <a:spAutoFit/>
          </a:bodyPr>
          <a:lstStyle/>
          <a:p>
            <a:pPr marL="332740" marR="5080" indent="-320040">
              <a:lnSpc>
                <a:spcPts val="3130"/>
              </a:lnSpc>
              <a:spcBef>
                <a:spcPts val="500"/>
              </a:spcBef>
              <a:buClr>
                <a:srgbClr val="DD8046"/>
              </a:buClr>
              <a:buSzPct val="60344"/>
              <a:buFont typeface="Wingdings"/>
              <a:buChar char=""/>
              <a:tabLst>
                <a:tab pos="332740" algn="l"/>
                <a:tab pos="2967990" algn="l"/>
                <a:tab pos="4697730" algn="l"/>
                <a:tab pos="5401945" algn="l"/>
                <a:tab pos="5787390" algn="l"/>
                <a:tab pos="7723505" algn="l"/>
              </a:tabLst>
            </a:pPr>
            <a:r>
              <a:rPr sz="2900" b="1" spc="-5" dirty="0">
                <a:solidFill>
                  <a:prstClr val="black"/>
                </a:solidFill>
                <a:latin typeface="Carlito"/>
                <a:cs typeface="Carlito"/>
              </a:rPr>
              <a:t>Therm</a:t>
            </a:r>
            <a:r>
              <a:rPr sz="2900" b="1" spc="-15" dirty="0">
                <a:solidFill>
                  <a:prstClr val="black"/>
                </a:solidFill>
                <a:latin typeface="Carlito"/>
                <a:cs typeface="Carlito"/>
              </a:rPr>
              <a:t>od</a:t>
            </a:r>
            <a:r>
              <a:rPr sz="2900" b="1" dirty="0">
                <a:solidFill>
                  <a:prstClr val="black"/>
                </a:solidFill>
                <a:latin typeface="Carlito"/>
                <a:cs typeface="Carlito"/>
              </a:rPr>
              <a:t>ynamic	</a:t>
            </a:r>
            <a:r>
              <a:rPr sz="2900" b="1" spc="-10" dirty="0">
                <a:solidFill>
                  <a:prstClr val="black"/>
                </a:solidFill>
                <a:latin typeface="Carlito"/>
                <a:cs typeface="Carlito"/>
              </a:rPr>
              <a:t>P</a:t>
            </a:r>
            <a:r>
              <a:rPr sz="2900" b="1" spc="-40" dirty="0">
                <a:solidFill>
                  <a:prstClr val="black"/>
                </a:solidFill>
                <a:latin typeface="Carlito"/>
                <a:cs typeface="Carlito"/>
              </a:rPr>
              <a:t>r</a:t>
            </a:r>
            <a:r>
              <a:rPr sz="2900" b="1" dirty="0">
                <a:solidFill>
                  <a:prstClr val="black"/>
                </a:solidFill>
                <a:latin typeface="Carlito"/>
                <a:cs typeface="Carlito"/>
              </a:rPr>
              <a:t>op</a:t>
            </a:r>
            <a:r>
              <a:rPr sz="2900" b="1" spc="-15" dirty="0">
                <a:solidFill>
                  <a:prstClr val="black"/>
                </a:solidFill>
                <a:latin typeface="Carlito"/>
                <a:cs typeface="Carlito"/>
              </a:rPr>
              <a:t>er</a:t>
            </a:r>
            <a:r>
              <a:rPr sz="2900" b="1" dirty="0">
                <a:solidFill>
                  <a:prstClr val="black"/>
                </a:solidFill>
                <a:latin typeface="Carlito"/>
                <a:cs typeface="Carlito"/>
              </a:rPr>
              <a:t>ties	</a:t>
            </a:r>
            <a:r>
              <a:rPr sz="2900" b="1" spc="-170" dirty="0">
                <a:solidFill>
                  <a:prstClr val="black"/>
                </a:solidFill>
                <a:latin typeface="Arial"/>
                <a:cs typeface="Arial"/>
              </a:rPr>
              <a:t>–</a:t>
            </a:r>
            <a:r>
              <a:rPr sz="2900" b="1" spc="360" dirty="0">
                <a:solidFill>
                  <a:prstClr val="black"/>
                </a:solidFill>
                <a:latin typeface="Arial"/>
                <a:cs typeface="Arial"/>
              </a:rPr>
              <a:t> </a:t>
            </a:r>
            <a:r>
              <a:rPr sz="2900" b="1" spc="-10" dirty="0">
                <a:solidFill>
                  <a:prstClr val="black"/>
                </a:solidFill>
                <a:latin typeface="Carlito"/>
                <a:cs typeface="Carlito"/>
              </a:rPr>
              <a:t>I</a:t>
            </a:r>
            <a:r>
              <a:rPr sz="2900" b="1" dirty="0">
                <a:solidFill>
                  <a:prstClr val="black"/>
                </a:solidFill>
                <a:latin typeface="Carlito"/>
                <a:cs typeface="Carlito"/>
              </a:rPr>
              <a:t>t	</a:t>
            </a:r>
            <a:r>
              <a:rPr sz="2900" b="1" spc="-10" dirty="0">
                <a:solidFill>
                  <a:prstClr val="black"/>
                </a:solidFill>
                <a:latin typeface="Carlito"/>
                <a:cs typeface="Carlito"/>
              </a:rPr>
              <a:t>i</a:t>
            </a:r>
            <a:r>
              <a:rPr sz="2900" b="1" dirty="0">
                <a:solidFill>
                  <a:prstClr val="black"/>
                </a:solidFill>
                <a:latin typeface="Carlito"/>
                <a:cs typeface="Carlito"/>
              </a:rPr>
              <a:t>s	</a:t>
            </a:r>
            <a:r>
              <a:rPr sz="2900" b="1" spc="-15" dirty="0">
                <a:solidFill>
                  <a:prstClr val="black"/>
                </a:solidFill>
                <a:latin typeface="Carlito"/>
                <a:cs typeface="Carlito"/>
              </a:rPr>
              <a:t>m</a:t>
            </a:r>
            <a:r>
              <a:rPr sz="2900" b="1" spc="-5" dirty="0">
                <a:solidFill>
                  <a:prstClr val="black"/>
                </a:solidFill>
                <a:latin typeface="Carlito"/>
                <a:cs typeface="Carlito"/>
              </a:rPr>
              <a:t>easu</a:t>
            </a:r>
            <a:r>
              <a:rPr sz="2900" b="1" spc="-60" dirty="0">
                <a:solidFill>
                  <a:prstClr val="black"/>
                </a:solidFill>
                <a:latin typeface="Carlito"/>
                <a:cs typeface="Carlito"/>
              </a:rPr>
              <a:t>r</a:t>
            </a:r>
            <a:r>
              <a:rPr sz="2900" b="1" dirty="0">
                <a:solidFill>
                  <a:prstClr val="black"/>
                </a:solidFill>
                <a:latin typeface="Carlito"/>
                <a:cs typeface="Carlito"/>
              </a:rPr>
              <a:t>ab</a:t>
            </a:r>
            <a:r>
              <a:rPr sz="2900" b="1" spc="-15" dirty="0">
                <a:solidFill>
                  <a:prstClr val="black"/>
                </a:solidFill>
                <a:latin typeface="Carlito"/>
                <a:cs typeface="Carlito"/>
              </a:rPr>
              <a:t>l</a:t>
            </a:r>
            <a:r>
              <a:rPr sz="2900" b="1" dirty="0">
                <a:solidFill>
                  <a:prstClr val="black"/>
                </a:solidFill>
                <a:latin typeface="Carlito"/>
                <a:cs typeface="Carlito"/>
              </a:rPr>
              <a:t>e	&amp;  </a:t>
            </a:r>
            <a:r>
              <a:rPr sz="2900" b="1" spc="-5" dirty="0">
                <a:solidFill>
                  <a:prstClr val="black"/>
                </a:solidFill>
                <a:latin typeface="Carlito"/>
                <a:cs typeface="Carlito"/>
              </a:rPr>
              <a:t>Observable </a:t>
            </a:r>
            <a:r>
              <a:rPr sz="2900" b="1" spc="-15" dirty="0">
                <a:solidFill>
                  <a:prstClr val="black"/>
                </a:solidFill>
                <a:latin typeface="Carlito"/>
                <a:cs typeface="Carlito"/>
              </a:rPr>
              <a:t>characteristics </a:t>
            </a:r>
            <a:r>
              <a:rPr sz="2900" b="1" dirty="0">
                <a:solidFill>
                  <a:prstClr val="black"/>
                </a:solidFill>
                <a:latin typeface="Carlito"/>
                <a:cs typeface="Carlito"/>
              </a:rPr>
              <a:t>of the</a:t>
            </a:r>
            <a:r>
              <a:rPr sz="2900" b="1" spc="-70" dirty="0">
                <a:solidFill>
                  <a:prstClr val="black"/>
                </a:solidFill>
                <a:latin typeface="Carlito"/>
                <a:cs typeface="Carlito"/>
              </a:rPr>
              <a:t> </a:t>
            </a:r>
            <a:r>
              <a:rPr sz="2900" b="1" spc="-20" dirty="0">
                <a:solidFill>
                  <a:prstClr val="black"/>
                </a:solidFill>
                <a:latin typeface="Carlito"/>
                <a:cs typeface="Carlito"/>
              </a:rPr>
              <a:t>system.</a:t>
            </a:r>
            <a:endParaRPr sz="2900">
              <a:solidFill>
                <a:prstClr val="black"/>
              </a:solidFill>
              <a:latin typeface="Carlito"/>
              <a:cs typeface="Carlito"/>
            </a:endParaRPr>
          </a:p>
          <a:p>
            <a:pPr>
              <a:spcBef>
                <a:spcPts val="25"/>
              </a:spcBef>
              <a:buClr>
                <a:srgbClr val="DD8046"/>
              </a:buClr>
              <a:buFont typeface="Wingdings"/>
              <a:buChar char=""/>
            </a:pPr>
            <a:endParaRPr sz="3700">
              <a:solidFill>
                <a:prstClr val="black"/>
              </a:solidFill>
              <a:latin typeface="Carlito"/>
              <a:cs typeface="Carlito"/>
            </a:endParaRPr>
          </a:p>
          <a:p>
            <a:pPr marL="332740" marR="5080" indent="-320040">
              <a:lnSpc>
                <a:spcPts val="3130"/>
              </a:lnSpc>
              <a:buClr>
                <a:srgbClr val="DD8046"/>
              </a:buClr>
              <a:buSzPct val="60344"/>
              <a:buFont typeface="Wingdings"/>
              <a:buChar char=""/>
              <a:tabLst>
                <a:tab pos="332740" algn="l"/>
                <a:tab pos="2431415" algn="l"/>
                <a:tab pos="3898900" algn="l"/>
                <a:tab pos="4568190" algn="l"/>
                <a:tab pos="6330315" algn="l"/>
                <a:tab pos="6918959" algn="l"/>
              </a:tabLst>
            </a:pPr>
            <a:r>
              <a:rPr sz="2900" b="1" dirty="0">
                <a:solidFill>
                  <a:prstClr val="black"/>
                </a:solidFill>
                <a:latin typeface="Carlito"/>
                <a:cs typeface="Carlito"/>
              </a:rPr>
              <a:t>Ex</a:t>
            </a:r>
            <a:r>
              <a:rPr sz="2900" b="1" spc="-40" dirty="0">
                <a:solidFill>
                  <a:prstClr val="black"/>
                </a:solidFill>
                <a:latin typeface="Carlito"/>
                <a:cs typeface="Carlito"/>
              </a:rPr>
              <a:t>t</a:t>
            </a:r>
            <a:r>
              <a:rPr sz="2900" b="1" spc="-5" dirty="0">
                <a:solidFill>
                  <a:prstClr val="black"/>
                </a:solidFill>
                <a:latin typeface="Carlito"/>
                <a:cs typeface="Carlito"/>
              </a:rPr>
              <a:t>ens</a:t>
            </a:r>
            <a:r>
              <a:rPr sz="2900" b="1" spc="-10" dirty="0">
                <a:solidFill>
                  <a:prstClr val="black"/>
                </a:solidFill>
                <a:latin typeface="Carlito"/>
                <a:cs typeface="Carlito"/>
              </a:rPr>
              <a:t>i</a:t>
            </a:r>
            <a:r>
              <a:rPr sz="2900" b="1" spc="-20" dirty="0">
                <a:solidFill>
                  <a:prstClr val="black"/>
                </a:solidFill>
                <a:latin typeface="Carlito"/>
                <a:cs typeface="Carlito"/>
              </a:rPr>
              <a:t>v</a:t>
            </a:r>
            <a:r>
              <a:rPr sz="2900" b="1" spc="5" dirty="0">
                <a:solidFill>
                  <a:prstClr val="black"/>
                </a:solidFill>
                <a:latin typeface="Carlito"/>
                <a:cs typeface="Carlito"/>
              </a:rPr>
              <a:t>e</a:t>
            </a:r>
            <a:r>
              <a:rPr sz="2900" b="1" dirty="0">
                <a:solidFill>
                  <a:prstClr val="black"/>
                </a:solidFill>
                <a:latin typeface="Carlito"/>
                <a:cs typeface="Carlito"/>
              </a:rPr>
              <a:t>:	</a:t>
            </a:r>
            <a:r>
              <a:rPr sz="2900" b="1" spc="-5" dirty="0">
                <a:solidFill>
                  <a:prstClr val="black"/>
                </a:solidFill>
                <a:latin typeface="Carlito"/>
                <a:cs typeface="Carlito"/>
              </a:rPr>
              <a:t>De</a:t>
            </a:r>
            <a:r>
              <a:rPr sz="2900" b="1" spc="-20" dirty="0">
                <a:solidFill>
                  <a:prstClr val="black"/>
                </a:solidFill>
                <a:latin typeface="Carlito"/>
                <a:cs typeface="Carlito"/>
              </a:rPr>
              <a:t>p</a:t>
            </a:r>
            <a:r>
              <a:rPr sz="2900" b="1" spc="-5" dirty="0">
                <a:solidFill>
                  <a:prstClr val="black"/>
                </a:solidFill>
                <a:latin typeface="Carlito"/>
                <a:cs typeface="Carlito"/>
              </a:rPr>
              <a:t>en</a:t>
            </a:r>
            <a:r>
              <a:rPr sz="2900" b="1" dirty="0">
                <a:solidFill>
                  <a:prstClr val="black"/>
                </a:solidFill>
                <a:latin typeface="Carlito"/>
                <a:cs typeface="Carlito"/>
              </a:rPr>
              <a:t>d	</a:t>
            </a:r>
            <a:r>
              <a:rPr sz="2900" b="1" spc="-5" dirty="0">
                <a:solidFill>
                  <a:prstClr val="black"/>
                </a:solidFill>
                <a:latin typeface="Carlito"/>
                <a:cs typeface="Carlito"/>
              </a:rPr>
              <a:t>o</a:t>
            </a:r>
            <a:r>
              <a:rPr sz="2900" b="1" dirty="0">
                <a:solidFill>
                  <a:prstClr val="black"/>
                </a:solidFill>
                <a:latin typeface="Carlito"/>
                <a:cs typeface="Carlito"/>
              </a:rPr>
              <a:t>n	</a:t>
            </a:r>
            <a:r>
              <a:rPr sz="2900" b="1" spc="-15" dirty="0">
                <a:solidFill>
                  <a:prstClr val="black"/>
                </a:solidFill>
                <a:latin typeface="Carlito"/>
                <a:cs typeface="Carlito"/>
              </a:rPr>
              <a:t>m</a:t>
            </a:r>
            <a:r>
              <a:rPr sz="2900" b="1" dirty="0">
                <a:solidFill>
                  <a:prstClr val="black"/>
                </a:solidFill>
                <a:latin typeface="Carlito"/>
                <a:cs typeface="Carlito"/>
              </a:rPr>
              <a:t>ass</a:t>
            </a:r>
            <a:r>
              <a:rPr sz="2900" b="1" spc="-70" dirty="0">
                <a:solidFill>
                  <a:prstClr val="black"/>
                </a:solidFill>
                <a:latin typeface="Carlito"/>
                <a:cs typeface="Carlito"/>
              </a:rPr>
              <a:t>/</a:t>
            </a:r>
            <a:r>
              <a:rPr sz="2900" b="1" dirty="0">
                <a:solidFill>
                  <a:prstClr val="black"/>
                </a:solidFill>
                <a:latin typeface="Carlito"/>
                <a:cs typeface="Carlito"/>
              </a:rPr>
              <a:t>si</a:t>
            </a:r>
            <a:r>
              <a:rPr sz="2900" b="1" spc="-50" dirty="0">
                <a:solidFill>
                  <a:prstClr val="black"/>
                </a:solidFill>
                <a:latin typeface="Carlito"/>
                <a:cs typeface="Carlito"/>
              </a:rPr>
              <a:t>z</a:t>
            </a:r>
            <a:r>
              <a:rPr sz="2900" b="1" dirty="0">
                <a:solidFill>
                  <a:prstClr val="black"/>
                </a:solidFill>
                <a:latin typeface="Carlito"/>
                <a:cs typeface="Carlito"/>
              </a:rPr>
              <a:t>e	</a:t>
            </a:r>
            <a:r>
              <a:rPr sz="2900" b="1" spc="-5" dirty="0">
                <a:solidFill>
                  <a:prstClr val="black"/>
                </a:solidFill>
                <a:latin typeface="Carlito"/>
                <a:cs typeface="Carlito"/>
              </a:rPr>
              <a:t>o</a:t>
            </a:r>
            <a:r>
              <a:rPr sz="2900" b="1" dirty="0">
                <a:solidFill>
                  <a:prstClr val="black"/>
                </a:solidFill>
                <a:latin typeface="Carlito"/>
                <a:cs typeface="Carlito"/>
              </a:rPr>
              <a:t>f	</a:t>
            </a:r>
            <a:r>
              <a:rPr sz="2900" b="1" spc="-45" dirty="0">
                <a:solidFill>
                  <a:prstClr val="black"/>
                </a:solidFill>
                <a:latin typeface="Carlito"/>
                <a:cs typeface="Carlito"/>
              </a:rPr>
              <a:t>s</a:t>
            </a:r>
            <a:r>
              <a:rPr sz="2900" b="1" spc="-20" dirty="0">
                <a:solidFill>
                  <a:prstClr val="black"/>
                </a:solidFill>
                <a:latin typeface="Carlito"/>
                <a:cs typeface="Carlito"/>
              </a:rPr>
              <a:t>y</a:t>
            </a:r>
            <a:r>
              <a:rPr sz="2900" b="1" spc="-35" dirty="0">
                <a:solidFill>
                  <a:prstClr val="black"/>
                </a:solidFill>
                <a:latin typeface="Carlito"/>
                <a:cs typeface="Carlito"/>
              </a:rPr>
              <a:t>st</a:t>
            </a:r>
            <a:r>
              <a:rPr sz="2900" b="1" spc="-10" dirty="0">
                <a:solidFill>
                  <a:prstClr val="black"/>
                </a:solidFill>
                <a:latin typeface="Carlito"/>
                <a:cs typeface="Carlito"/>
              </a:rPr>
              <a:t>e</a:t>
            </a:r>
            <a:r>
              <a:rPr sz="2900" b="1" dirty="0">
                <a:solidFill>
                  <a:prstClr val="black"/>
                </a:solidFill>
                <a:latin typeface="Carlito"/>
                <a:cs typeface="Carlito"/>
              </a:rPr>
              <a:t>m  </a:t>
            </a:r>
            <a:r>
              <a:rPr sz="2900" b="1" spc="-20" dirty="0">
                <a:solidFill>
                  <a:prstClr val="black"/>
                </a:solidFill>
                <a:latin typeface="Carlito"/>
                <a:cs typeface="Carlito"/>
              </a:rPr>
              <a:t>(Volume </a:t>
            </a:r>
            <a:r>
              <a:rPr sz="2900" b="1" dirty="0">
                <a:solidFill>
                  <a:prstClr val="black"/>
                </a:solidFill>
                <a:latin typeface="Carlito"/>
                <a:cs typeface="Carlito"/>
              </a:rPr>
              <a:t>[V]),</a:t>
            </a:r>
            <a:r>
              <a:rPr sz="2900" b="1" spc="-40" dirty="0">
                <a:solidFill>
                  <a:prstClr val="black"/>
                </a:solidFill>
                <a:latin typeface="Carlito"/>
                <a:cs typeface="Carlito"/>
              </a:rPr>
              <a:t> </a:t>
            </a:r>
            <a:r>
              <a:rPr sz="2900" b="1" spc="-10" dirty="0">
                <a:solidFill>
                  <a:prstClr val="black"/>
                </a:solidFill>
                <a:latin typeface="Carlito"/>
                <a:cs typeface="Carlito"/>
              </a:rPr>
              <a:t>Energy</a:t>
            </a:r>
            <a:endParaRPr sz="2900">
              <a:solidFill>
                <a:prstClr val="black"/>
              </a:solidFill>
              <a:latin typeface="Carlito"/>
              <a:cs typeface="Carlito"/>
            </a:endParaRPr>
          </a:p>
          <a:p>
            <a:pPr marL="332740" marR="7620" indent="-320040">
              <a:lnSpc>
                <a:spcPts val="3130"/>
              </a:lnSpc>
              <a:spcBef>
                <a:spcPts val="700"/>
              </a:spcBef>
              <a:buClr>
                <a:srgbClr val="DD8046"/>
              </a:buClr>
              <a:buSzPct val="60344"/>
              <a:buFont typeface="Wingdings"/>
              <a:buChar char=""/>
              <a:tabLst>
                <a:tab pos="332740" algn="l"/>
                <a:tab pos="2356485" algn="l"/>
                <a:tab pos="4583430" algn="l"/>
                <a:tab pos="5162550" algn="l"/>
                <a:tab pos="6493510" algn="l"/>
              </a:tabLst>
            </a:pPr>
            <a:r>
              <a:rPr sz="2900" b="1" dirty="0">
                <a:solidFill>
                  <a:prstClr val="black"/>
                </a:solidFill>
                <a:latin typeface="Carlito"/>
                <a:cs typeface="Carlito"/>
              </a:rPr>
              <a:t>I</a:t>
            </a:r>
            <a:r>
              <a:rPr sz="2900" b="1" spc="-35" dirty="0">
                <a:solidFill>
                  <a:prstClr val="black"/>
                </a:solidFill>
                <a:latin typeface="Carlito"/>
                <a:cs typeface="Carlito"/>
              </a:rPr>
              <a:t>n</a:t>
            </a:r>
            <a:r>
              <a:rPr sz="2900" b="1" spc="-40" dirty="0">
                <a:solidFill>
                  <a:prstClr val="black"/>
                </a:solidFill>
                <a:latin typeface="Carlito"/>
                <a:cs typeface="Carlito"/>
              </a:rPr>
              <a:t>t</a:t>
            </a:r>
            <a:r>
              <a:rPr sz="2900" b="1" spc="-10" dirty="0">
                <a:solidFill>
                  <a:prstClr val="black"/>
                </a:solidFill>
                <a:latin typeface="Carlito"/>
                <a:cs typeface="Carlito"/>
              </a:rPr>
              <a:t>e</a:t>
            </a:r>
            <a:r>
              <a:rPr sz="2900" b="1" dirty="0">
                <a:solidFill>
                  <a:prstClr val="black"/>
                </a:solidFill>
                <a:latin typeface="Carlito"/>
                <a:cs typeface="Carlito"/>
              </a:rPr>
              <a:t>ns</a:t>
            </a:r>
            <a:r>
              <a:rPr sz="2900" b="1" spc="-15" dirty="0">
                <a:solidFill>
                  <a:prstClr val="black"/>
                </a:solidFill>
                <a:latin typeface="Carlito"/>
                <a:cs typeface="Carlito"/>
              </a:rPr>
              <a:t>i</a:t>
            </a:r>
            <a:r>
              <a:rPr sz="2900" b="1" spc="-20" dirty="0">
                <a:solidFill>
                  <a:prstClr val="black"/>
                </a:solidFill>
                <a:latin typeface="Carlito"/>
                <a:cs typeface="Carlito"/>
              </a:rPr>
              <a:t>v</a:t>
            </a:r>
            <a:r>
              <a:rPr sz="2900" b="1" spc="-5" dirty="0">
                <a:solidFill>
                  <a:prstClr val="black"/>
                </a:solidFill>
                <a:latin typeface="Carlito"/>
                <a:cs typeface="Carlito"/>
              </a:rPr>
              <a:t>e</a:t>
            </a:r>
            <a:r>
              <a:rPr sz="2900" b="1" dirty="0">
                <a:solidFill>
                  <a:prstClr val="black"/>
                </a:solidFill>
                <a:latin typeface="Carlito"/>
                <a:cs typeface="Carlito"/>
              </a:rPr>
              <a:t>:	I</a:t>
            </a:r>
            <a:r>
              <a:rPr sz="2900" b="1" spc="-10" dirty="0">
                <a:solidFill>
                  <a:prstClr val="black"/>
                </a:solidFill>
                <a:latin typeface="Carlito"/>
                <a:cs typeface="Carlito"/>
              </a:rPr>
              <a:t>n</a:t>
            </a:r>
            <a:r>
              <a:rPr sz="2900" b="1" dirty="0">
                <a:solidFill>
                  <a:prstClr val="black"/>
                </a:solidFill>
                <a:latin typeface="Carlito"/>
                <a:cs typeface="Carlito"/>
              </a:rPr>
              <a:t>d</a:t>
            </a:r>
            <a:r>
              <a:rPr sz="2900" b="1" spc="-15" dirty="0">
                <a:solidFill>
                  <a:prstClr val="black"/>
                </a:solidFill>
                <a:latin typeface="Carlito"/>
                <a:cs typeface="Carlito"/>
              </a:rPr>
              <a:t>ep</a:t>
            </a:r>
            <a:r>
              <a:rPr sz="2900" b="1" spc="-5" dirty="0">
                <a:solidFill>
                  <a:prstClr val="black"/>
                </a:solidFill>
                <a:latin typeface="Carlito"/>
                <a:cs typeface="Carlito"/>
              </a:rPr>
              <a:t>e</a:t>
            </a:r>
            <a:r>
              <a:rPr sz="2900" b="1" spc="-15" dirty="0">
                <a:solidFill>
                  <a:prstClr val="black"/>
                </a:solidFill>
                <a:latin typeface="Carlito"/>
                <a:cs typeface="Carlito"/>
              </a:rPr>
              <a:t>n</a:t>
            </a:r>
            <a:r>
              <a:rPr sz="2900" b="1" dirty="0">
                <a:solidFill>
                  <a:prstClr val="black"/>
                </a:solidFill>
                <a:latin typeface="Carlito"/>
                <a:cs typeface="Carlito"/>
              </a:rPr>
              <a:t>d</a:t>
            </a:r>
            <a:r>
              <a:rPr sz="2900" b="1" spc="-15" dirty="0">
                <a:solidFill>
                  <a:prstClr val="black"/>
                </a:solidFill>
                <a:latin typeface="Carlito"/>
                <a:cs typeface="Carlito"/>
              </a:rPr>
              <a:t>e</a:t>
            </a:r>
            <a:r>
              <a:rPr sz="2900" b="1" spc="-40" dirty="0">
                <a:solidFill>
                  <a:prstClr val="black"/>
                </a:solidFill>
                <a:latin typeface="Carlito"/>
                <a:cs typeface="Carlito"/>
              </a:rPr>
              <a:t>n</a:t>
            </a:r>
            <a:r>
              <a:rPr sz="2900" b="1" dirty="0">
                <a:solidFill>
                  <a:prstClr val="black"/>
                </a:solidFill>
                <a:latin typeface="Carlito"/>
                <a:cs typeface="Carlito"/>
              </a:rPr>
              <a:t>t	</a:t>
            </a:r>
            <a:r>
              <a:rPr sz="2900" b="1" spc="-15" dirty="0">
                <a:solidFill>
                  <a:prstClr val="black"/>
                </a:solidFill>
                <a:latin typeface="Carlito"/>
                <a:cs typeface="Carlito"/>
              </a:rPr>
              <a:t>o</a:t>
            </a:r>
            <a:r>
              <a:rPr sz="2900" b="1" dirty="0">
                <a:solidFill>
                  <a:prstClr val="black"/>
                </a:solidFill>
                <a:latin typeface="Carlito"/>
                <a:cs typeface="Carlito"/>
              </a:rPr>
              <a:t>f	</a:t>
            </a:r>
            <a:r>
              <a:rPr sz="2900" b="1" spc="-45" dirty="0">
                <a:solidFill>
                  <a:prstClr val="black"/>
                </a:solidFill>
                <a:latin typeface="Carlito"/>
                <a:cs typeface="Carlito"/>
              </a:rPr>
              <a:t>s</a:t>
            </a:r>
            <a:r>
              <a:rPr sz="2900" b="1" spc="-20" dirty="0">
                <a:solidFill>
                  <a:prstClr val="black"/>
                </a:solidFill>
                <a:latin typeface="Carlito"/>
                <a:cs typeface="Carlito"/>
              </a:rPr>
              <a:t>y</a:t>
            </a:r>
            <a:r>
              <a:rPr sz="2900" b="1" spc="-35" dirty="0">
                <a:solidFill>
                  <a:prstClr val="black"/>
                </a:solidFill>
                <a:latin typeface="Carlito"/>
                <a:cs typeface="Carlito"/>
              </a:rPr>
              <a:t>s</a:t>
            </a:r>
            <a:r>
              <a:rPr sz="2900" b="1" spc="-40" dirty="0">
                <a:solidFill>
                  <a:prstClr val="black"/>
                </a:solidFill>
                <a:latin typeface="Carlito"/>
                <a:cs typeface="Carlito"/>
              </a:rPr>
              <a:t>t</a:t>
            </a:r>
            <a:r>
              <a:rPr sz="2900" b="1" spc="-10" dirty="0">
                <a:solidFill>
                  <a:prstClr val="black"/>
                </a:solidFill>
                <a:latin typeface="Carlito"/>
                <a:cs typeface="Carlito"/>
              </a:rPr>
              <a:t>e</a:t>
            </a:r>
            <a:r>
              <a:rPr sz="2900" b="1" spc="5" dirty="0">
                <a:solidFill>
                  <a:prstClr val="black"/>
                </a:solidFill>
                <a:latin typeface="Carlito"/>
                <a:cs typeface="Carlito"/>
              </a:rPr>
              <a:t>m</a:t>
            </a:r>
            <a:r>
              <a:rPr sz="2900" b="1" dirty="0">
                <a:solidFill>
                  <a:prstClr val="black"/>
                </a:solidFill>
                <a:latin typeface="Carlito"/>
                <a:cs typeface="Carlito"/>
              </a:rPr>
              <a:t>	</a:t>
            </a:r>
            <a:r>
              <a:rPr sz="2900" b="1" spc="-5" dirty="0">
                <a:solidFill>
                  <a:prstClr val="black"/>
                </a:solidFill>
                <a:latin typeface="Carlito"/>
                <a:cs typeface="Carlito"/>
              </a:rPr>
              <a:t>mass</a:t>
            </a:r>
            <a:r>
              <a:rPr sz="2900" b="1" spc="-75" dirty="0">
                <a:solidFill>
                  <a:prstClr val="black"/>
                </a:solidFill>
                <a:latin typeface="Carlito"/>
                <a:cs typeface="Carlito"/>
              </a:rPr>
              <a:t>/</a:t>
            </a:r>
            <a:r>
              <a:rPr sz="2900" b="1" dirty="0">
                <a:solidFill>
                  <a:prstClr val="black"/>
                </a:solidFill>
                <a:latin typeface="Carlito"/>
                <a:cs typeface="Carlito"/>
              </a:rPr>
              <a:t>s</a:t>
            </a:r>
            <a:r>
              <a:rPr sz="2900" b="1" spc="-15" dirty="0">
                <a:solidFill>
                  <a:prstClr val="black"/>
                </a:solidFill>
                <a:latin typeface="Carlito"/>
                <a:cs typeface="Carlito"/>
              </a:rPr>
              <a:t>i</a:t>
            </a:r>
            <a:r>
              <a:rPr sz="2900" b="1" spc="-55" dirty="0">
                <a:solidFill>
                  <a:prstClr val="black"/>
                </a:solidFill>
                <a:latin typeface="Carlito"/>
                <a:cs typeface="Carlito"/>
              </a:rPr>
              <a:t>z</a:t>
            </a:r>
            <a:r>
              <a:rPr sz="2900" b="1" dirty="0">
                <a:solidFill>
                  <a:prstClr val="black"/>
                </a:solidFill>
                <a:latin typeface="Carlito"/>
                <a:cs typeface="Carlito"/>
              </a:rPr>
              <a:t>e  </a:t>
            </a:r>
            <a:r>
              <a:rPr sz="2900" b="1" spc="-10" dirty="0">
                <a:solidFill>
                  <a:prstClr val="black"/>
                </a:solidFill>
                <a:latin typeface="Carlito"/>
                <a:cs typeface="Carlito"/>
              </a:rPr>
              <a:t>(Pressure </a:t>
            </a:r>
            <a:r>
              <a:rPr sz="2900" b="1" dirty="0">
                <a:solidFill>
                  <a:prstClr val="black"/>
                </a:solidFill>
                <a:latin typeface="Carlito"/>
                <a:cs typeface="Carlito"/>
              </a:rPr>
              <a:t>[P], </a:t>
            </a:r>
            <a:r>
              <a:rPr sz="2900" b="1" spc="-35" dirty="0">
                <a:solidFill>
                  <a:prstClr val="black"/>
                </a:solidFill>
                <a:latin typeface="Carlito"/>
                <a:cs typeface="Carlito"/>
              </a:rPr>
              <a:t>Temperature</a:t>
            </a:r>
            <a:r>
              <a:rPr sz="2900" b="1" spc="-130" dirty="0">
                <a:solidFill>
                  <a:prstClr val="black"/>
                </a:solidFill>
                <a:latin typeface="Carlito"/>
                <a:cs typeface="Carlito"/>
              </a:rPr>
              <a:t> </a:t>
            </a:r>
            <a:r>
              <a:rPr sz="2900" b="1" dirty="0">
                <a:solidFill>
                  <a:prstClr val="black"/>
                </a:solidFill>
                <a:latin typeface="Carlito"/>
                <a:cs typeface="Carlito"/>
              </a:rPr>
              <a:t>[T])</a:t>
            </a:r>
            <a:endParaRPr sz="2900">
              <a:solidFill>
                <a:prstClr val="black"/>
              </a:solidFill>
              <a:latin typeface="Carlito"/>
              <a:cs typeface="Carlito"/>
            </a:endParaRPr>
          </a:p>
          <a:p>
            <a:pPr>
              <a:buClr>
                <a:srgbClr val="DD8046"/>
              </a:buClr>
              <a:buFont typeface="Wingdings"/>
              <a:buChar char=""/>
            </a:pPr>
            <a:endParaRPr sz="3400">
              <a:solidFill>
                <a:prstClr val="black"/>
              </a:solidFill>
              <a:latin typeface="Carlito"/>
              <a:cs typeface="Carlito"/>
            </a:endParaRPr>
          </a:p>
          <a:p>
            <a:pPr marL="332740" indent="-320040">
              <a:buClr>
                <a:srgbClr val="DD8046"/>
              </a:buClr>
              <a:buSzPct val="60344"/>
              <a:buFont typeface="Wingdings"/>
              <a:buChar char=""/>
              <a:tabLst>
                <a:tab pos="332740" algn="l"/>
                <a:tab pos="1760855" algn="l"/>
              </a:tabLst>
            </a:pPr>
            <a:r>
              <a:rPr sz="2900" b="1" spc="-5" dirty="0">
                <a:solidFill>
                  <a:prstClr val="black"/>
                </a:solidFill>
                <a:latin typeface="Carlito"/>
                <a:cs typeface="Carlito"/>
              </a:rPr>
              <a:t>Specific:	</a:t>
            </a:r>
            <a:r>
              <a:rPr sz="2900" b="1" spc="-10" dirty="0">
                <a:solidFill>
                  <a:prstClr val="black"/>
                </a:solidFill>
                <a:latin typeface="Carlito"/>
                <a:cs typeface="Carlito"/>
              </a:rPr>
              <a:t>Extensive/mass </a:t>
            </a:r>
            <a:r>
              <a:rPr sz="2900" b="1" spc="-5" dirty="0">
                <a:solidFill>
                  <a:prstClr val="black"/>
                </a:solidFill>
                <a:latin typeface="Carlito"/>
                <a:cs typeface="Carlito"/>
              </a:rPr>
              <a:t>(Specific </a:t>
            </a:r>
            <a:r>
              <a:rPr sz="2900" b="1" spc="-25" dirty="0">
                <a:solidFill>
                  <a:prstClr val="black"/>
                </a:solidFill>
                <a:latin typeface="Carlito"/>
                <a:cs typeface="Carlito"/>
              </a:rPr>
              <a:t>Volume</a:t>
            </a:r>
            <a:r>
              <a:rPr sz="2900" b="1" spc="-30" dirty="0">
                <a:solidFill>
                  <a:prstClr val="black"/>
                </a:solidFill>
                <a:latin typeface="Carlito"/>
                <a:cs typeface="Carlito"/>
              </a:rPr>
              <a:t> </a:t>
            </a:r>
            <a:r>
              <a:rPr sz="2900" b="1" dirty="0">
                <a:solidFill>
                  <a:prstClr val="black"/>
                </a:solidFill>
                <a:latin typeface="Carlito"/>
                <a:cs typeface="Carlito"/>
              </a:rPr>
              <a:t>[v])</a:t>
            </a:r>
            <a:endParaRPr sz="2900">
              <a:solidFill>
                <a:prstClr val="black"/>
              </a:solidFill>
              <a:latin typeface="Carlito"/>
              <a:cs typeface="Carli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DB1FD-7E6C-43DD-BB66-FC98841D0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 y="2131255"/>
            <a:ext cx="12191319" cy="4726745"/>
          </a:xfrm>
          <a:prstGeom prst="rect">
            <a:avLst/>
          </a:prstGeom>
        </p:spPr>
      </p:pic>
      <p:sp>
        <p:nvSpPr>
          <p:cNvPr id="6" name="Title 1">
            <a:extLst>
              <a:ext uri="{FF2B5EF4-FFF2-40B4-BE49-F238E27FC236}">
                <a16:creationId xmlns:a16="http://schemas.microsoft.com/office/drawing/2014/main" id="{C502DC54-F5DB-4B3D-9C79-FEEE05670D5D}"/>
              </a:ext>
            </a:extLst>
          </p:cNvPr>
          <p:cNvSpPr>
            <a:spLocks noGrp="1"/>
          </p:cNvSpPr>
          <p:nvPr>
            <p:ph type="title"/>
          </p:nvPr>
        </p:nvSpPr>
        <p:spPr>
          <a:xfrm>
            <a:off x="838200" y="365125"/>
            <a:ext cx="10515600" cy="1325563"/>
          </a:xfrm>
        </p:spPr>
        <p:txBody>
          <a:bodyPr/>
          <a:lstStyle/>
          <a:p>
            <a:r>
              <a:rPr lang="en-US" dirty="0"/>
              <a:t>Gibbs Free Energy</a:t>
            </a:r>
          </a:p>
        </p:txBody>
      </p:sp>
    </p:spTree>
    <p:extLst>
      <p:ext uri="{BB962C8B-B14F-4D97-AF65-F5344CB8AC3E}">
        <p14:creationId xmlns:p14="http://schemas.microsoft.com/office/powerpoint/2010/main" val="411649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3235" y="8331"/>
            <a:ext cx="7841615" cy="1363345"/>
          </a:xfrm>
          <a:prstGeom prst="rect">
            <a:avLst/>
          </a:prstGeom>
        </p:spPr>
        <p:txBody>
          <a:bodyPr vert="horz" wrap="square" lIns="0" tIns="38735" rIns="0" bIns="0" rtlCol="0">
            <a:spAutoFit/>
          </a:bodyPr>
          <a:lstStyle/>
          <a:p>
            <a:pPr marL="2635885" marR="17780" indent="-2611120">
              <a:lnSpc>
                <a:spcPts val="5250"/>
              </a:lnSpc>
              <a:spcBef>
                <a:spcPts val="305"/>
              </a:spcBef>
              <a:tabLst>
                <a:tab pos="3463925" algn="l"/>
              </a:tabLst>
            </a:pPr>
            <a:r>
              <a:rPr dirty="0"/>
              <a:t>Recall:</a:t>
            </a:r>
            <a:r>
              <a:rPr spc="-30" dirty="0"/>
              <a:t> </a:t>
            </a:r>
            <a:r>
              <a:rPr spc="5" dirty="0">
                <a:latin typeface="Symbol"/>
                <a:cs typeface="Symbol"/>
              </a:rPr>
              <a:t></a:t>
            </a:r>
            <a:r>
              <a:rPr spc="5" dirty="0"/>
              <a:t>S</a:t>
            </a:r>
            <a:r>
              <a:rPr sz="4350" spc="7" baseline="-21072" dirty="0"/>
              <a:t>univ	</a:t>
            </a:r>
            <a:r>
              <a:rPr sz="4400" dirty="0"/>
              <a:t>and</a:t>
            </a:r>
            <a:r>
              <a:rPr sz="4400" spc="-75" dirty="0"/>
              <a:t> </a:t>
            </a:r>
            <a:r>
              <a:rPr sz="4400" spc="-5" dirty="0"/>
              <a:t>Spontaneous  </a:t>
            </a:r>
            <a:r>
              <a:rPr sz="4400" dirty="0"/>
              <a:t>Processes</a:t>
            </a:r>
            <a:endParaRPr sz="4400">
              <a:latin typeface="Symbol"/>
              <a:cs typeface="Symbol"/>
            </a:endParaRPr>
          </a:p>
        </p:txBody>
      </p:sp>
      <p:sp>
        <p:nvSpPr>
          <p:cNvPr id="3" name="object 3"/>
          <p:cNvSpPr txBox="1"/>
          <p:nvPr/>
        </p:nvSpPr>
        <p:spPr>
          <a:xfrm>
            <a:off x="2500502" y="1653032"/>
            <a:ext cx="8425815" cy="4034154"/>
          </a:xfrm>
          <a:prstGeom prst="rect">
            <a:avLst/>
          </a:prstGeom>
        </p:spPr>
        <p:txBody>
          <a:bodyPr vert="horz" wrap="square" lIns="0" tIns="13335" rIns="0" bIns="0" rtlCol="0">
            <a:spAutoFit/>
          </a:bodyPr>
          <a:lstStyle/>
          <a:p>
            <a:pPr marL="25400" marR="17780" lvl="0" indent="0" algn="l" defTabSz="914400" rtl="0" eaLnBrk="1" fontAlgn="auto" latinLnBrk="0" hangingPunct="1">
              <a:lnSpc>
                <a:spcPct val="100000"/>
              </a:lnSpc>
              <a:spcBef>
                <a:spcPts val="105"/>
              </a:spcBef>
              <a:spcAft>
                <a:spcPts val="0"/>
              </a:spcAft>
              <a:buClrTx/>
              <a:buSzTx/>
              <a:buFontTx/>
              <a:buNone/>
              <a:tabLst>
                <a:tab pos="5349875" algn="l"/>
              </a:tabLst>
              <a:defRPr/>
            </a:pPr>
            <a:r>
              <a:rPr kumimoji="0" sz="4400" b="0" i="0" u="none" strike="noStrike" kern="1200" cap="none" spc="0" normalizeH="0" baseline="0" noProof="0" dirty="0">
                <a:ln>
                  <a:noFill/>
                </a:ln>
                <a:solidFill>
                  <a:prstClr val="black"/>
                </a:solidFill>
                <a:effectLst/>
                <a:uLnTx/>
                <a:uFillTx/>
                <a:latin typeface="Comic Sans MS"/>
                <a:ea typeface="+mn-ea"/>
                <a:cs typeface="Comic Sans MS"/>
              </a:rPr>
              <a:t>The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total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entropy change of</a:t>
            </a:r>
            <a:r>
              <a:rPr kumimoji="0" sz="4400" b="0" i="0" u="none" strike="noStrike" kern="1200" cap="none" spc="-150"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the  universe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a:t>
            </a:r>
            <a:r>
              <a:rPr kumimoji="0" sz="4400" b="0" i="0" u="none" strike="noStrike" kern="1200" cap="none" spc="0" normalizeH="0" baseline="0" noProof="0" dirty="0">
                <a:ln>
                  <a:noFill/>
                </a:ln>
                <a:solidFill>
                  <a:prstClr val="black"/>
                </a:solidFill>
                <a:effectLst/>
                <a:uLnTx/>
                <a:uFillTx/>
                <a:latin typeface="Symbol"/>
                <a:ea typeface="+mn-ea"/>
                <a:cs typeface="Symbol"/>
              </a:rPr>
              <a:t></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S</a:t>
            </a:r>
            <a:r>
              <a:rPr kumimoji="0" sz="4350" b="0" i="0" u="none" strike="noStrike" kern="1200" cap="none" spc="0" normalizeH="0" baseline="-21072" noProof="0" dirty="0">
                <a:ln>
                  <a:noFill/>
                </a:ln>
                <a:solidFill>
                  <a:prstClr val="black"/>
                </a:solidFill>
                <a:effectLst/>
                <a:uLnTx/>
                <a:uFillTx/>
                <a:latin typeface="Comic Sans MS"/>
                <a:ea typeface="+mn-ea"/>
                <a:cs typeface="Comic Sans MS"/>
              </a:rPr>
              <a:t>univ</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a:t>
            </a:r>
            <a:r>
              <a:rPr kumimoji="0" sz="4400" b="0" i="0" u="none" strike="noStrike" kern="1200" cap="none" spc="25"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for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any  spontaneous process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is</a:t>
            </a:r>
            <a:r>
              <a:rPr kumimoji="0" sz="4400" b="0" i="0" u="none" strike="noStrike" kern="1200" cap="none" spc="-114"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positive.</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a:p>
            <a:pPr marL="3683635" marR="0" lvl="0" indent="0" algn="l" defTabSz="914400" rtl="0" eaLnBrk="1" fontAlgn="auto" latinLnBrk="0" hangingPunct="1">
              <a:lnSpc>
                <a:spcPct val="100000"/>
              </a:lnSpc>
              <a:spcBef>
                <a:spcPts val="2120"/>
              </a:spcBef>
              <a:spcAft>
                <a:spcPts val="0"/>
              </a:spcAft>
              <a:buClrTx/>
              <a:buSzTx/>
              <a:buFontTx/>
              <a:buNone/>
              <a:tabLst/>
              <a:defRPr/>
            </a:pPr>
            <a:r>
              <a:rPr kumimoji="0" sz="6600" b="0" i="0" u="none" strike="noStrike" kern="1200" cap="none" spc="0" normalizeH="0" baseline="13888" noProof="0" dirty="0">
                <a:ln>
                  <a:noFill/>
                </a:ln>
                <a:solidFill>
                  <a:prstClr val="black"/>
                </a:solidFill>
                <a:effectLst/>
                <a:uLnTx/>
                <a:uFillTx/>
                <a:latin typeface="Comic Sans MS"/>
                <a:ea typeface="+mn-ea"/>
                <a:cs typeface="Comic Sans MS"/>
              </a:rPr>
              <a:t>+</a:t>
            </a:r>
            <a:r>
              <a:rPr kumimoji="0" sz="6600" b="0" i="0" u="none" strike="noStrike" kern="1200" cap="none" spc="-30" normalizeH="0" baseline="13888" noProof="0" dirty="0">
                <a:ln>
                  <a:noFill/>
                </a:ln>
                <a:solidFill>
                  <a:prstClr val="black"/>
                </a:solidFill>
                <a:effectLst/>
                <a:uLnTx/>
                <a:uFillTx/>
                <a:latin typeface="Comic Sans MS"/>
                <a:ea typeface="+mn-ea"/>
                <a:cs typeface="Comic Sans MS"/>
              </a:rPr>
              <a:t> </a:t>
            </a:r>
            <a:r>
              <a:rPr kumimoji="0" sz="6600" b="0" i="0" u="none" strike="noStrike" kern="1200" cap="none" spc="7" normalizeH="0" baseline="13888" noProof="0" dirty="0">
                <a:ln>
                  <a:noFill/>
                </a:ln>
                <a:solidFill>
                  <a:prstClr val="black"/>
                </a:solidFill>
                <a:effectLst/>
                <a:uLnTx/>
                <a:uFillTx/>
                <a:latin typeface="Symbol"/>
                <a:ea typeface="+mn-ea"/>
                <a:cs typeface="Symbol"/>
              </a:rPr>
              <a:t></a:t>
            </a:r>
            <a:r>
              <a:rPr kumimoji="0" sz="6600" b="0" i="0" u="none" strike="noStrike" kern="1200" cap="none" spc="7" normalizeH="0" baseline="13888" noProof="0" dirty="0">
                <a:ln>
                  <a:noFill/>
                </a:ln>
                <a:solidFill>
                  <a:prstClr val="black"/>
                </a:solidFill>
                <a:effectLst/>
                <a:uLnTx/>
                <a:uFillTx/>
                <a:latin typeface="Comic Sans MS"/>
                <a:ea typeface="+mn-ea"/>
                <a:cs typeface="Comic Sans MS"/>
              </a:rPr>
              <a:t>S</a:t>
            </a:r>
            <a:r>
              <a:rPr kumimoji="0" sz="2900" b="0" i="0" u="none" strike="noStrike" kern="1200" cap="none" spc="5" normalizeH="0" baseline="0" noProof="0" dirty="0">
                <a:ln>
                  <a:noFill/>
                </a:ln>
                <a:solidFill>
                  <a:prstClr val="black"/>
                </a:solidFill>
                <a:effectLst/>
                <a:uLnTx/>
                <a:uFillTx/>
                <a:latin typeface="Comic Sans MS"/>
                <a:ea typeface="+mn-ea"/>
                <a:cs typeface="Comic Sans MS"/>
              </a:rPr>
              <a:t>univ</a:t>
            </a:r>
            <a:endParaRPr kumimoji="0" sz="2900" b="0" i="0" u="none" strike="noStrike" kern="1200" cap="none" spc="0" normalizeH="0" baseline="0" noProof="0">
              <a:ln>
                <a:noFill/>
              </a:ln>
              <a:solidFill>
                <a:prstClr val="black"/>
              </a:solidFill>
              <a:effectLst/>
              <a:uLnTx/>
              <a:uFillTx/>
              <a:latin typeface="Comic Sans MS"/>
              <a:ea typeface="+mn-ea"/>
              <a:cs typeface="Comic Sans MS"/>
            </a:endParaRPr>
          </a:p>
          <a:p>
            <a:pPr marL="780415" marR="0" lvl="0" indent="0" algn="ctr" defTabSz="914400" rtl="0" eaLnBrk="1" fontAlgn="auto" latinLnBrk="0" hangingPunct="1">
              <a:lnSpc>
                <a:spcPct val="100000"/>
              </a:lnSpc>
              <a:spcBef>
                <a:spcPts val="3995"/>
              </a:spcBef>
              <a:spcAft>
                <a:spcPts val="0"/>
              </a:spcAft>
              <a:buClrTx/>
              <a:buSzTx/>
              <a:buFontTx/>
              <a:buNone/>
              <a:tabLst>
                <a:tab pos="2066925" algn="l"/>
                <a:tab pos="3760470" algn="l"/>
              </a:tabLst>
              <a:defRPr/>
            </a:pPr>
            <a:r>
              <a:rPr kumimoji="0" sz="5400" b="0" i="0" u="none" strike="noStrike" kern="1200" cap="none" spc="0" normalizeH="0" baseline="13888" noProof="0" dirty="0">
                <a:ln>
                  <a:noFill/>
                </a:ln>
                <a:solidFill>
                  <a:prstClr val="black"/>
                </a:solidFill>
                <a:effectLst/>
                <a:uLnTx/>
                <a:uFillTx/>
                <a:latin typeface="Symbol"/>
                <a:ea typeface="+mn-ea"/>
                <a:cs typeface="Symbol"/>
              </a:rPr>
              <a:t></a:t>
            </a:r>
            <a:r>
              <a:rPr kumimoji="0" sz="5400" b="0" i="0" u="none" strike="noStrike" kern="1200" cap="none" spc="0" normalizeH="0" baseline="13888" noProof="0" dirty="0">
                <a:ln>
                  <a:noFill/>
                </a:ln>
                <a:solidFill>
                  <a:prstClr val="black"/>
                </a:solidFill>
                <a:effectLst/>
                <a:uLnTx/>
                <a:uFillTx/>
                <a:latin typeface="Comic Sans MS"/>
                <a:ea typeface="+mn-ea"/>
                <a:cs typeface="Comic Sans MS"/>
              </a:rPr>
              <a:t>S</a:t>
            </a:r>
            <a:r>
              <a:rPr kumimoji="0" sz="2400" b="0" i="0" u="none" strike="noStrike" kern="1200" cap="none" spc="0" normalizeH="0" baseline="0" noProof="0" dirty="0">
                <a:ln>
                  <a:noFill/>
                </a:ln>
                <a:solidFill>
                  <a:prstClr val="black"/>
                </a:solidFill>
                <a:effectLst/>
                <a:uLnTx/>
                <a:uFillTx/>
                <a:latin typeface="Comic Sans MS"/>
                <a:ea typeface="+mn-ea"/>
                <a:cs typeface="Comic Sans MS"/>
              </a:rPr>
              <a:t>univ	</a:t>
            </a:r>
            <a:r>
              <a:rPr kumimoji="0" sz="5400" b="0" i="0" u="none" strike="noStrike" kern="1200" cap="none" spc="0" normalizeH="0" baseline="13888" noProof="0" dirty="0">
                <a:ln>
                  <a:noFill/>
                </a:ln>
                <a:solidFill>
                  <a:prstClr val="black"/>
                </a:solidFill>
                <a:effectLst/>
                <a:uLnTx/>
                <a:uFillTx/>
                <a:latin typeface="Comic Sans MS"/>
                <a:ea typeface="+mn-ea"/>
                <a:cs typeface="Comic Sans MS"/>
              </a:rPr>
              <a:t>=</a:t>
            </a:r>
            <a:r>
              <a:rPr kumimoji="0" sz="5400" b="0" i="0" u="none" strike="noStrike" kern="1200" cap="none" spc="-7" normalizeH="0" baseline="13888" noProof="0" dirty="0">
                <a:ln>
                  <a:noFill/>
                </a:ln>
                <a:solidFill>
                  <a:prstClr val="black"/>
                </a:solidFill>
                <a:effectLst/>
                <a:uLnTx/>
                <a:uFillTx/>
                <a:latin typeface="Comic Sans MS"/>
                <a:ea typeface="+mn-ea"/>
                <a:cs typeface="Comic Sans MS"/>
              </a:rPr>
              <a:t> </a:t>
            </a:r>
            <a:r>
              <a:rPr kumimoji="0" sz="5400" b="0" i="0" u="none" strike="noStrike" kern="1200" cap="none" spc="-7" normalizeH="0" baseline="13888" noProof="0" dirty="0">
                <a:ln>
                  <a:noFill/>
                </a:ln>
                <a:solidFill>
                  <a:prstClr val="black"/>
                </a:solidFill>
                <a:effectLst/>
                <a:uLnTx/>
                <a:uFillTx/>
                <a:latin typeface="Symbol"/>
                <a:ea typeface="+mn-ea"/>
                <a:cs typeface="Symbol"/>
              </a:rPr>
              <a:t></a:t>
            </a:r>
            <a:r>
              <a:rPr kumimoji="0" sz="5400" b="0" i="0" u="none" strike="noStrike" kern="1200" cap="none" spc="-7" normalizeH="0" baseline="13888" noProof="0" dirty="0">
                <a:ln>
                  <a:noFill/>
                </a:ln>
                <a:solidFill>
                  <a:prstClr val="black"/>
                </a:solidFill>
                <a:effectLst/>
                <a:uLnTx/>
                <a:uFillTx/>
                <a:latin typeface="Comic Sans MS"/>
                <a:ea typeface="+mn-ea"/>
                <a:cs typeface="Comic Sans MS"/>
              </a:rPr>
              <a:t>S</a:t>
            </a:r>
            <a:r>
              <a:rPr kumimoji="0" sz="2400" b="0" i="0" u="none" strike="noStrike" kern="1200" cap="none" spc="-5" normalizeH="0" baseline="0" noProof="0" dirty="0">
                <a:ln>
                  <a:noFill/>
                </a:ln>
                <a:solidFill>
                  <a:prstClr val="black"/>
                </a:solidFill>
                <a:effectLst/>
                <a:uLnTx/>
                <a:uFillTx/>
                <a:latin typeface="Comic Sans MS"/>
                <a:ea typeface="+mn-ea"/>
                <a:cs typeface="Comic Sans MS"/>
              </a:rPr>
              <a:t>sys	</a:t>
            </a:r>
            <a:r>
              <a:rPr kumimoji="0" sz="5400" b="0" i="0" u="none" strike="noStrike" kern="1200" cap="none" spc="0" normalizeH="0" baseline="13888" noProof="0" dirty="0">
                <a:ln>
                  <a:noFill/>
                </a:ln>
                <a:solidFill>
                  <a:prstClr val="black"/>
                </a:solidFill>
                <a:effectLst/>
                <a:uLnTx/>
                <a:uFillTx/>
                <a:latin typeface="Comic Sans MS"/>
                <a:ea typeface="+mn-ea"/>
                <a:cs typeface="Comic Sans MS"/>
              </a:rPr>
              <a:t>+</a:t>
            </a:r>
            <a:r>
              <a:rPr kumimoji="0" sz="5400" b="0" i="0" u="none" strike="noStrike" kern="1200" cap="none" spc="-15" normalizeH="0" baseline="13888" noProof="0" dirty="0">
                <a:ln>
                  <a:noFill/>
                </a:ln>
                <a:solidFill>
                  <a:prstClr val="black"/>
                </a:solidFill>
                <a:effectLst/>
                <a:uLnTx/>
                <a:uFillTx/>
                <a:latin typeface="Comic Sans MS"/>
                <a:ea typeface="+mn-ea"/>
                <a:cs typeface="Comic Sans MS"/>
              </a:rPr>
              <a:t> </a:t>
            </a:r>
            <a:r>
              <a:rPr kumimoji="0" sz="5400" b="0" i="0" u="none" strike="noStrike" kern="1200" cap="none" spc="0" normalizeH="0" baseline="13888" noProof="0" dirty="0">
                <a:ln>
                  <a:noFill/>
                </a:ln>
                <a:solidFill>
                  <a:prstClr val="black"/>
                </a:solidFill>
                <a:effectLst/>
                <a:uLnTx/>
                <a:uFillTx/>
                <a:latin typeface="Symbol"/>
                <a:ea typeface="+mn-ea"/>
                <a:cs typeface="Symbol"/>
              </a:rPr>
              <a:t></a:t>
            </a:r>
            <a:r>
              <a:rPr kumimoji="0" sz="5400" b="0" i="0" u="none" strike="noStrike" kern="1200" cap="none" spc="0" normalizeH="0" baseline="13888" noProof="0" dirty="0">
                <a:ln>
                  <a:noFill/>
                </a:ln>
                <a:solidFill>
                  <a:prstClr val="black"/>
                </a:solidFill>
                <a:effectLst/>
                <a:uLnTx/>
                <a:uFillTx/>
                <a:latin typeface="Comic Sans MS"/>
                <a:ea typeface="+mn-ea"/>
                <a:cs typeface="Comic Sans MS"/>
              </a:rPr>
              <a:t>S</a:t>
            </a:r>
            <a:r>
              <a:rPr kumimoji="0" sz="2400" b="0" i="0" u="none" strike="noStrike" kern="1200" cap="none" spc="0" normalizeH="0" baseline="0" noProof="0" dirty="0">
                <a:ln>
                  <a:noFill/>
                </a:ln>
                <a:solidFill>
                  <a:prstClr val="black"/>
                </a:solidFill>
                <a:effectLst/>
                <a:uLnTx/>
                <a:uFillTx/>
                <a:latin typeface="Comic Sans MS"/>
                <a:ea typeface="+mn-ea"/>
                <a:cs typeface="Comic Sans MS"/>
              </a:rPr>
              <a:t>surr</a:t>
            </a:r>
            <a:endParaRPr kumimoji="0" sz="24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92019" y="8331"/>
            <a:ext cx="8509000" cy="697230"/>
          </a:xfrm>
          <a:prstGeom prst="rect">
            <a:avLst/>
          </a:prstGeom>
        </p:spPr>
        <p:txBody>
          <a:bodyPr vert="horz" wrap="square" lIns="0" tIns="13335" rIns="0" bIns="0" rtlCol="0">
            <a:spAutoFit/>
          </a:bodyPr>
          <a:lstStyle/>
          <a:p>
            <a:pPr marL="38100">
              <a:lnSpc>
                <a:spcPct val="100000"/>
              </a:lnSpc>
              <a:spcBef>
                <a:spcPts val="105"/>
              </a:spcBef>
              <a:tabLst>
                <a:tab pos="1607820" algn="l"/>
              </a:tabLst>
            </a:pPr>
            <a:r>
              <a:rPr spc="5" dirty="0">
                <a:latin typeface="Symbol"/>
                <a:cs typeface="Symbol"/>
              </a:rPr>
              <a:t></a:t>
            </a:r>
            <a:r>
              <a:rPr spc="5" dirty="0"/>
              <a:t>S</a:t>
            </a:r>
            <a:r>
              <a:rPr sz="4350" spc="7" baseline="-21072" dirty="0"/>
              <a:t>univ	</a:t>
            </a:r>
            <a:r>
              <a:rPr sz="4400" dirty="0"/>
              <a:t>and Gibbs Free </a:t>
            </a:r>
            <a:r>
              <a:rPr sz="4400" spc="-5" dirty="0"/>
              <a:t>Energy</a:t>
            </a:r>
            <a:r>
              <a:rPr sz="4400" spc="-75" dirty="0"/>
              <a:t> </a:t>
            </a:r>
            <a:r>
              <a:rPr sz="4400" spc="-5" dirty="0"/>
              <a:t>(G)</a:t>
            </a:r>
            <a:endParaRPr sz="4400">
              <a:latin typeface="Symbol"/>
              <a:cs typeface="Symbol"/>
            </a:endParaRPr>
          </a:p>
        </p:txBody>
      </p:sp>
      <p:sp>
        <p:nvSpPr>
          <p:cNvPr id="3" name="object 3"/>
          <p:cNvSpPr txBox="1"/>
          <p:nvPr/>
        </p:nvSpPr>
        <p:spPr>
          <a:xfrm>
            <a:off x="2475102" y="1373478"/>
            <a:ext cx="8930005" cy="4660265"/>
          </a:xfrm>
          <a:prstGeom prst="rect">
            <a:avLst/>
          </a:prstGeom>
        </p:spPr>
        <p:txBody>
          <a:bodyPr vert="horz" wrap="square" lIns="0" tIns="299085" rIns="0" bIns="0" rtlCol="0">
            <a:spAutoFit/>
          </a:bodyPr>
          <a:lstStyle/>
          <a:p>
            <a:pPr marL="50800" marR="0" lvl="0" indent="0" algn="l" defTabSz="914400" rtl="0" eaLnBrk="1" fontAlgn="auto" latinLnBrk="0" hangingPunct="1">
              <a:lnSpc>
                <a:spcPct val="100000"/>
              </a:lnSpc>
              <a:spcBef>
                <a:spcPts val="2355"/>
              </a:spcBef>
              <a:spcAft>
                <a:spcPts val="0"/>
              </a:spcAft>
              <a:buClrTx/>
              <a:buSzTx/>
              <a:buFontTx/>
              <a:buNone/>
              <a:tabLst>
                <a:tab pos="4182745" algn="l"/>
              </a:tabLst>
              <a:defRPr/>
            </a:pPr>
            <a:r>
              <a:rPr kumimoji="0" sz="4000" b="0" i="0" u="none" strike="noStrike" kern="1200" cap="none" spc="-5" normalizeH="0" baseline="0" noProof="0" dirty="0">
                <a:ln>
                  <a:noFill/>
                </a:ln>
                <a:solidFill>
                  <a:prstClr val="black"/>
                </a:solidFill>
                <a:effectLst/>
                <a:uLnTx/>
                <a:uFillTx/>
                <a:latin typeface="Comic Sans MS"/>
                <a:ea typeface="+mn-ea"/>
                <a:cs typeface="Comic Sans MS"/>
              </a:rPr>
              <a:t>Calculating</a:t>
            </a:r>
            <a:r>
              <a:rPr kumimoji="0" sz="4000" b="0" i="0" u="none" strike="noStrike" kern="1200" cap="none" spc="4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0" normalizeH="0" baseline="0" noProof="0" dirty="0">
                <a:ln>
                  <a:noFill/>
                </a:ln>
                <a:solidFill>
                  <a:prstClr val="black"/>
                </a:solidFill>
                <a:effectLst/>
                <a:uLnTx/>
                <a:uFillTx/>
                <a:latin typeface="Symbol"/>
                <a:ea typeface="+mn-ea"/>
                <a:cs typeface="Symbol"/>
              </a:rPr>
              <a:t></a:t>
            </a:r>
            <a:r>
              <a:rPr kumimoji="0" sz="4000" b="0" i="0" u="none" strike="noStrike" kern="1200" cap="none" spc="0" normalizeH="0" baseline="0" noProof="0" dirty="0">
                <a:ln>
                  <a:noFill/>
                </a:ln>
                <a:solidFill>
                  <a:prstClr val="black"/>
                </a:solidFill>
                <a:effectLst/>
                <a:uLnTx/>
                <a:uFillTx/>
                <a:latin typeface="Comic Sans MS"/>
                <a:ea typeface="+mn-ea"/>
                <a:cs typeface="Comic Sans MS"/>
              </a:rPr>
              <a:t>S</a:t>
            </a:r>
            <a:r>
              <a:rPr kumimoji="0" sz="3975" b="0" i="0" u="none" strike="noStrike" kern="1200" cap="none" spc="0" normalizeH="0" baseline="-20964" noProof="0" dirty="0">
                <a:ln>
                  <a:noFill/>
                </a:ln>
                <a:solidFill>
                  <a:prstClr val="black"/>
                </a:solidFill>
                <a:effectLst/>
                <a:uLnTx/>
                <a:uFillTx/>
                <a:latin typeface="Comic Sans MS"/>
                <a:ea typeface="+mn-ea"/>
                <a:cs typeface="Comic Sans MS"/>
              </a:rPr>
              <a:t>univ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4000" b="0" i="0" u="none" strike="noStrike" kern="1200" cap="none" spc="-10" normalizeH="0" baseline="0" noProof="0" dirty="0">
                <a:ln>
                  <a:noFill/>
                </a:ln>
                <a:solidFill>
                  <a:prstClr val="black"/>
                </a:solidFill>
                <a:effectLst/>
                <a:uLnTx/>
                <a:uFillTx/>
                <a:latin typeface="Comic Sans MS"/>
                <a:ea typeface="+mn-ea"/>
                <a:cs typeface="Comic Sans MS"/>
              </a:rPr>
              <a:t>not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convenient.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a:p>
            <a:pPr marL="322580" marR="0" lvl="0" indent="0" algn="ctr" defTabSz="914400" rtl="0" eaLnBrk="1" fontAlgn="auto" latinLnBrk="0" hangingPunct="1">
              <a:lnSpc>
                <a:spcPct val="100000"/>
              </a:lnSpc>
              <a:spcBef>
                <a:spcPts val="1820"/>
              </a:spcBef>
              <a:spcAft>
                <a:spcPts val="0"/>
              </a:spcAft>
              <a:buClrTx/>
              <a:buSzTx/>
              <a:buFontTx/>
              <a:buNone/>
              <a:tabLst>
                <a:tab pos="2979420" algn="l"/>
              </a:tabLst>
              <a:defRPr/>
            </a:pPr>
            <a:r>
              <a:rPr kumimoji="0" sz="4800" b="0" i="0" u="none" strike="noStrike" kern="1200" cap="none" spc="15" normalizeH="0" baseline="13888" noProof="0" dirty="0">
                <a:ln>
                  <a:noFill/>
                </a:ln>
                <a:solidFill>
                  <a:prstClr val="black"/>
                </a:solidFill>
                <a:effectLst/>
                <a:uLnTx/>
                <a:uFillTx/>
                <a:latin typeface="Symbol"/>
                <a:ea typeface="+mn-ea"/>
                <a:cs typeface="Symbol"/>
              </a:rPr>
              <a:t></a:t>
            </a:r>
            <a:r>
              <a:rPr kumimoji="0" sz="4800" b="0" i="0" u="none" strike="noStrike" kern="1200" cap="none" spc="15" normalizeH="0" baseline="13888" noProof="0" dirty="0">
                <a:ln>
                  <a:noFill/>
                </a:ln>
                <a:solidFill>
                  <a:prstClr val="black"/>
                </a:solidFill>
                <a:effectLst/>
                <a:uLnTx/>
                <a:uFillTx/>
                <a:latin typeface="Comic Sans MS"/>
                <a:ea typeface="+mn-ea"/>
                <a:cs typeface="Comic Sans MS"/>
              </a:rPr>
              <a:t>S</a:t>
            </a:r>
            <a:r>
              <a:rPr kumimoji="0" sz="2100" b="0" i="0" u="none" strike="noStrike" kern="1200" cap="none" spc="10" normalizeH="0" baseline="0" noProof="0" dirty="0">
                <a:ln>
                  <a:noFill/>
                </a:ln>
                <a:solidFill>
                  <a:prstClr val="black"/>
                </a:solidFill>
                <a:effectLst/>
                <a:uLnTx/>
                <a:uFillTx/>
                <a:latin typeface="Comic Sans MS"/>
                <a:ea typeface="+mn-ea"/>
                <a:cs typeface="Comic Sans MS"/>
              </a:rPr>
              <a:t>univ</a:t>
            </a:r>
            <a:r>
              <a:rPr kumimoji="0" sz="2100" b="0" i="0" u="none" strike="noStrike" kern="1200" cap="none" spc="335" normalizeH="0" baseline="0" noProof="0" dirty="0">
                <a:ln>
                  <a:noFill/>
                </a:ln>
                <a:solidFill>
                  <a:prstClr val="black"/>
                </a:solidFill>
                <a:effectLst/>
                <a:uLnTx/>
                <a:uFillTx/>
                <a:latin typeface="Comic Sans MS"/>
                <a:ea typeface="+mn-ea"/>
                <a:cs typeface="Comic Sans MS"/>
              </a:rPr>
              <a:t> </a:t>
            </a:r>
            <a:r>
              <a:rPr kumimoji="0" sz="4800" b="0" i="0" u="none" strike="noStrike" kern="1200" cap="none" spc="0" normalizeH="0" baseline="13888" noProof="0" dirty="0">
                <a:ln>
                  <a:noFill/>
                </a:ln>
                <a:solidFill>
                  <a:prstClr val="black"/>
                </a:solidFill>
                <a:effectLst/>
                <a:uLnTx/>
                <a:uFillTx/>
                <a:latin typeface="Comic Sans MS"/>
                <a:ea typeface="+mn-ea"/>
                <a:cs typeface="Comic Sans MS"/>
              </a:rPr>
              <a:t>=</a:t>
            </a:r>
            <a:r>
              <a:rPr kumimoji="0" sz="4800" b="0" i="0" u="none" strike="noStrike" kern="1200" cap="none" spc="22" normalizeH="0" baseline="13888" noProof="0" dirty="0">
                <a:ln>
                  <a:noFill/>
                </a:ln>
                <a:solidFill>
                  <a:prstClr val="black"/>
                </a:solidFill>
                <a:effectLst/>
                <a:uLnTx/>
                <a:uFillTx/>
                <a:latin typeface="Comic Sans MS"/>
                <a:ea typeface="+mn-ea"/>
                <a:cs typeface="Comic Sans MS"/>
              </a:rPr>
              <a:t> </a:t>
            </a:r>
            <a:r>
              <a:rPr kumimoji="0" sz="4800" b="0" i="0" u="none" strike="noStrike" kern="1200" cap="none" spc="15" normalizeH="0" baseline="13888" noProof="0" dirty="0">
                <a:ln>
                  <a:noFill/>
                </a:ln>
                <a:solidFill>
                  <a:prstClr val="black"/>
                </a:solidFill>
                <a:effectLst/>
                <a:uLnTx/>
                <a:uFillTx/>
                <a:latin typeface="Symbol"/>
                <a:ea typeface="+mn-ea"/>
                <a:cs typeface="Symbol"/>
              </a:rPr>
              <a:t></a:t>
            </a:r>
            <a:r>
              <a:rPr kumimoji="0" sz="4800" b="0" i="0" u="none" strike="noStrike" kern="1200" cap="none" spc="15" normalizeH="0" baseline="13888" noProof="0" dirty="0">
                <a:ln>
                  <a:noFill/>
                </a:ln>
                <a:solidFill>
                  <a:prstClr val="black"/>
                </a:solidFill>
                <a:effectLst/>
                <a:uLnTx/>
                <a:uFillTx/>
                <a:latin typeface="Comic Sans MS"/>
                <a:ea typeface="+mn-ea"/>
                <a:cs typeface="Comic Sans MS"/>
              </a:rPr>
              <a:t>S</a:t>
            </a:r>
            <a:r>
              <a:rPr kumimoji="0" sz="2100" b="0" i="0" u="none" strike="noStrike" kern="1200" cap="none" spc="10" normalizeH="0" baseline="0" noProof="0" dirty="0">
                <a:ln>
                  <a:noFill/>
                </a:ln>
                <a:solidFill>
                  <a:prstClr val="black"/>
                </a:solidFill>
                <a:effectLst/>
                <a:uLnTx/>
                <a:uFillTx/>
                <a:latin typeface="Comic Sans MS"/>
                <a:ea typeface="+mn-ea"/>
                <a:cs typeface="Comic Sans MS"/>
              </a:rPr>
              <a:t>sys	</a:t>
            </a:r>
            <a:r>
              <a:rPr kumimoji="0" sz="4800" b="0" i="0" u="none" strike="noStrike" kern="1200" cap="none" spc="0" normalizeH="0" baseline="13888" noProof="0" dirty="0">
                <a:ln>
                  <a:noFill/>
                </a:ln>
                <a:solidFill>
                  <a:prstClr val="black"/>
                </a:solidFill>
                <a:effectLst/>
                <a:uLnTx/>
                <a:uFillTx/>
                <a:latin typeface="Comic Sans MS"/>
                <a:ea typeface="+mn-ea"/>
                <a:cs typeface="Comic Sans MS"/>
              </a:rPr>
              <a:t>+</a:t>
            </a:r>
            <a:r>
              <a:rPr kumimoji="0" sz="4800" b="0" i="0" u="none" strike="noStrike" kern="1200" cap="none" spc="-15" normalizeH="0" baseline="13888" noProof="0" dirty="0">
                <a:ln>
                  <a:noFill/>
                </a:ln>
                <a:solidFill>
                  <a:prstClr val="black"/>
                </a:solidFill>
                <a:effectLst/>
                <a:uLnTx/>
                <a:uFillTx/>
                <a:latin typeface="Comic Sans MS"/>
                <a:ea typeface="+mn-ea"/>
                <a:cs typeface="Comic Sans MS"/>
              </a:rPr>
              <a:t> </a:t>
            </a:r>
            <a:r>
              <a:rPr kumimoji="0" sz="4800" b="0" i="0" u="none" strike="noStrike" kern="1200" cap="none" spc="7" normalizeH="0" baseline="13888" noProof="0" dirty="0">
                <a:ln>
                  <a:noFill/>
                </a:ln>
                <a:solidFill>
                  <a:prstClr val="black"/>
                </a:solidFill>
                <a:effectLst/>
                <a:uLnTx/>
                <a:uFillTx/>
                <a:latin typeface="Symbol"/>
                <a:ea typeface="+mn-ea"/>
                <a:cs typeface="Symbol"/>
              </a:rPr>
              <a:t></a:t>
            </a:r>
            <a:r>
              <a:rPr kumimoji="0" sz="4800" b="0" i="0" u="none" strike="noStrike" kern="1200" cap="none" spc="7" normalizeH="0" baseline="13888" noProof="0" dirty="0">
                <a:ln>
                  <a:noFill/>
                </a:ln>
                <a:solidFill>
                  <a:prstClr val="black"/>
                </a:solidFill>
                <a:effectLst/>
                <a:uLnTx/>
                <a:uFillTx/>
                <a:latin typeface="Comic Sans MS"/>
                <a:ea typeface="+mn-ea"/>
                <a:cs typeface="Comic Sans MS"/>
              </a:rPr>
              <a:t>S</a:t>
            </a:r>
            <a:r>
              <a:rPr kumimoji="0" sz="2100" b="0" i="0" u="none" strike="noStrike" kern="1200" cap="none" spc="5" normalizeH="0" baseline="0" noProof="0" dirty="0">
                <a:ln>
                  <a:noFill/>
                </a:ln>
                <a:solidFill>
                  <a:prstClr val="black"/>
                </a:solidFill>
                <a:effectLst/>
                <a:uLnTx/>
                <a:uFillTx/>
                <a:latin typeface="Comic Sans MS"/>
                <a:ea typeface="+mn-ea"/>
                <a:cs typeface="Comic Sans MS"/>
              </a:rPr>
              <a:t>surr</a:t>
            </a:r>
            <a:endParaRPr kumimoji="0" sz="2100" b="0" i="0" u="none" strike="noStrike" kern="1200" cap="none" spc="0" normalizeH="0" baseline="0" noProof="0">
              <a:ln>
                <a:noFill/>
              </a:ln>
              <a:solidFill>
                <a:prstClr val="black"/>
              </a:solidFill>
              <a:effectLst/>
              <a:uLnTx/>
              <a:uFillTx/>
              <a:latin typeface="Comic Sans MS"/>
              <a:ea typeface="+mn-ea"/>
              <a:cs typeface="Comic Sans MS"/>
            </a:endParaRPr>
          </a:p>
          <a:p>
            <a:pPr marL="0" marR="0" lvl="0" indent="0" algn="l" defTabSz="914400" rtl="0" eaLnBrk="1" fontAlgn="auto" latinLnBrk="0" hangingPunct="1">
              <a:lnSpc>
                <a:spcPct val="100000"/>
              </a:lnSpc>
              <a:spcBef>
                <a:spcPts val="60"/>
              </a:spcBef>
              <a:spcAft>
                <a:spcPts val="0"/>
              </a:spcAft>
              <a:buClrTx/>
              <a:buSzTx/>
              <a:buFontTx/>
              <a:buNone/>
              <a:tabLst/>
              <a:defRPr/>
            </a:pPr>
            <a:endParaRPr kumimoji="0" sz="3900" b="0" i="0" u="none" strike="noStrike" kern="1200" cap="none" spc="0" normalizeH="0" baseline="0" noProof="0">
              <a:ln>
                <a:noFill/>
              </a:ln>
              <a:solidFill>
                <a:prstClr val="black"/>
              </a:solidFill>
              <a:effectLst/>
              <a:uLnTx/>
              <a:uFillTx/>
              <a:latin typeface="Comic Sans MS"/>
              <a:ea typeface="+mn-ea"/>
              <a:cs typeface="Comic Sans MS"/>
            </a:endParaRPr>
          </a:p>
          <a:p>
            <a:pPr marL="50800" marR="17780" lvl="0" indent="0" algn="l" defTabSz="914400" rtl="0" eaLnBrk="1" fontAlgn="auto" latinLnBrk="0" hangingPunct="1">
              <a:lnSpc>
                <a:spcPct val="100000"/>
              </a:lnSpc>
              <a:spcBef>
                <a:spcPts val="0"/>
              </a:spcBef>
              <a:spcAft>
                <a:spcPts val="0"/>
              </a:spcAft>
              <a:buClrTx/>
              <a:buSzTx/>
              <a:buFontTx/>
              <a:buNone/>
              <a:tabLst/>
              <a:defRPr/>
            </a:pPr>
            <a:r>
              <a:rPr kumimoji="0" sz="3600" b="0" i="0" u="none" strike="noStrike" kern="1200" cap="none" spc="0" normalizeH="0" baseline="0" noProof="0" dirty="0">
                <a:ln>
                  <a:noFill/>
                </a:ln>
                <a:solidFill>
                  <a:prstClr val="black"/>
                </a:solidFill>
                <a:effectLst/>
                <a:uLnTx/>
                <a:uFillTx/>
                <a:latin typeface="Comic Sans MS"/>
                <a:ea typeface="+mn-ea"/>
                <a:cs typeface="Comic Sans MS"/>
              </a:rPr>
              <a:t>Gibbs proposed a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new thermodynamic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state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function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that is derived from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three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other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state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functions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for the</a:t>
            </a:r>
            <a:r>
              <a:rPr kumimoji="0" sz="3600" b="0" i="0" u="none" strike="noStrike" kern="1200" cap="none" spc="20" normalizeH="0" baseline="0" noProof="0" dirty="0">
                <a:ln>
                  <a:noFill/>
                </a:ln>
                <a:solidFill>
                  <a:prstClr val="black"/>
                </a:solidFill>
                <a:effectLst/>
                <a:uLnTx/>
                <a:uFillTx/>
                <a:latin typeface="Comic Sans MS"/>
                <a:ea typeface="+mn-ea"/>
                <a:cs typeface="Comic Sans MS"/>
              </a:rPr>
              <a:t> </a:t>
            </a:r>
            <a:r>
              <a:rPr kumimoji="0" sz="3600" b="0" i="1" u="none" strike="noStrike" kern="1200" cap="none" spc="-5" normalizeH="0" baseline="0" noProof="0" dirty="0">
                <a:ln>
                  <a:noFill/>
                </a:ln>
                <a:solidFill>
                  <a:prstClr val="black"/>
                </a:solidFill>
                <a:effectLst/>
                <a:uLnTx/>
                <a:uFillTx/>
                <a:latin typeface="Comic Sans MS"/>
                <a:ea typeface="+mn-ea"/>
                <a:cs typeface="Comic Sans MS"/>
              </a:rPr>
              <a:t>system</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a:p>
            <a:pPr marL="708660" marR="0" lvl="0" indent="0" algn="l" defTabSz="914400" rtl="0" eaLnBrk="1" fontAlgn="auto" latinLnBrk="0" hangingPunct="1">
              <a:lnSpc>
                <a:spcPct val="100000"/>
              </a:lnSpc>
              <a:spcBef>
                <a:spcPts val="1000"/>
              </a:spcBef>
              <a:spcAft>
                <a:spcPts val="0"/>
              </a:spcAft>
              <a:buClrTx/>
              <a:buSzTx/>
              <a:buFontTx/>
              <a:buNone/>
              <a:tabLst/>
              <a:defRPr/>
            </a:pPr>
            <a:r>
              <a:rPr kumimoji="0" sz="3600" b="0" i="0" u="none" strike="noStrike" kern="1200" cap="none" spc="-5" normalizeH="0" baseline="0" noProof="0" dirty="0">
                <a:ln>
                  <a:noFill/>
                </a:ln>
                <a:solidFill>
                  <a:prstClr val="black"/>
                </a:solidFill>
                <a:effectLst/>
                <a:uLnTx/>
                <a:uFillTx/>
                <a:latin typeface="Comic Sans MS"/>
                <a:ea typeface="+mn-ea"/>
                <a:cs typeface="Comic Sans MS"/>
              </a:rPr>
              <a:t>Enthalpy, Entropy,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and</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Temperature.</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9653" y="3759"/>
            <a:ext cx="5814695" cy="697230"/>
          </a:xfrm>
          <a:prstGeom prst="rect">
            <a:avLst/>
          </a:prstGeom>
        </p:spPr>
        <p:txBody>
          <a:bodyPr vert="horz" wrap="square" lIns="0" tIns="13335" rIns="0" bIns="0" rtlCol="0">
            <a:spAutoFit/>
          </a:bodyPr>
          <a:lstStyle/>
          <a:p>
            <a:pPr marL="12700">
              <a:lnSpc>
                <a:spcPct val="100000"/>
              </a:lnSpc>
              <a:spcBef>
                <a:spcPts val="105"/>
              </a:spcBef>
            </a:pPr>
            <a:r>
              <a:rPr dirty="0"/>
              <a:t>Gibbs Free Energy</a:t>
            </a:r>
            <a:r>
              <a:rPr spc="-85" dirty="0"/>
              <a:t> </a:t>
            </a:r>
            <a:r>
              <a:rPr spc="-5" dirty="0"/>
              <a:t>(G)</a:t>
            </a:r>
          </a:p>
        </p:txBody>
      </p:sp>
      <p:sp>
        <p:nvSpPr>
          <p:cNvPr id="3" name="object 3"/>
          <p:cNvSpPr txBox="1"/>
          <p:nvPr/>
        </p:nvSpPr>
        <p:spPr>
          <a:xfrm>
            <a:off x="2601848" y="1603283"/>
            <a:ext cx="9014460" cy="4774565"/>
          </a:xfrm>
          <a:prstGeom prst="rect">
            <a:avLst/>
          </a:prstGeom>
        </p:spPr>
        <p:txBody>
          <a:bodyPr vert="horz" wrap="square" lIns="0" tIns="389255" rIns="0" bIns="0" rtlCol="0">
            <a:spAutoFit/>
          </a:bodyPr>
          <a:lstStyle/>
          <a:p>
            <a:pPr marL="0" marR="2540" lvl="0" indent="0" algn="ctr" defTabSz="914400" rtl="0" eaLnBrk="1" fontAlgn="auto" latinLnBrk="0" hangingPunct="1">
              <a:lnSpc>
                <a:spcPct val="100000"/>
              </a:lnSpc>
              <a:spcBef>
                <a:spcPts val="3065"/>
              </a:spcBef>
              <a:spcAft>
                <a:spcPts val="0"/>
              </a:spcAft>
              <a:buClrTx/>
              <a:buSzTx/>
              <a:buFontTx/>
              <a:buNone/>
              <a:tabLst/>
              <a:defRPr/>
            </a:pPr>
            <a:r>
              <a:rPr kumimoji="0" sz="4400" b="0" i="0" u="none" strike="noStrike" kern="1200" cap="none" spc="0" normalizeH="0" baseline="0" noProof="0" dirty="0">
                <a:ln>
                  <a:noFill/>
                </a:ln>
                <a:solidFill>
                  <a:prstClr val="black"/>
                </a:solidFill>
                <a:effectLst/>
                <a:uLnTx/>
                <a:uFillTx/>
                <a:latin typeface="Comic Sans MS"/>
                <a:ea typeface="+mn-ea"/>
                <a:cs typeface="Comic Sans MS"/>
              </a:rPr>
              <a:t>G = H </a:t>
            </a:r>
            <a:r>
              <a:rPr kumimoji="0" sz="4400" b="0" i="0" u="none" strike="noStrike" kern="1200" cap="none" spc="0" normalizeH="0" baseline="0" noProof="0" dirty="0">
                <a:ln>
                  <a:noFill/>
                </a:ln>
                <a:solidFill>
                  <a:prstClr val="black"/>
                </a:solidFill>
                <a:effectLst/>
                <a:uLnTx/>
                <a:uFillTx/>
                <a:latin typeface="Symbol"/>
                <a:ea typeface="+mn-ea"/>
                <a:cs typeface="Symbol"/>
              </a:rPr>
              <a:t></a:t>
            </a:r>
            <a:r>
              <a:rPr kumimoji="0" sz="44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TS</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a:p>
            <a:pPr marL="12065" marR="5080" lvl="0" indent="0" algn="ctr" defTabSz="914400" rtl="0" eaLnBrk="1" fontAlgn="auto" latinLnBrk="0" hangingPunct="1">
              <a:lnSpc>
                <a:spcPct val="100000"/>
              </a:lnSpc>
              <a:spcBef>
                <a:spcPts val="2965"/>
              </a:spcBef>
              <a:spcAft>
                <a:spcPts val="0"/>
              </a:spcAft>
              <a:buClrTx/>
              <a:buSzTx/>
              <a:buFontTx/>
              <a:buNone/>
              <a:tabLst/>
              <a:defRPr/>
            </a:pPr>
            <a:r>
              <a:rPr kumimoji="0" sz="4400" b="0" i="0" u="none" strike="noStrike" kern="1200" cap="none" spc="0" normalizeH="0" baseline="0" noProof="0" dirty="0">
                <a:ln>
                  <a:noFill/>
                </a:ln>
                <a:solidFill>
                  <a:prstClr val="black"/>
                </a:solidFill>
                <a:effectLst/>
                <a:uLnTx/>
                <a:uFillTx/>
                <a:latin typeface="Comic Sans MS"/>
                <a:ea typeface="+mn-ea"/>
                <a:cs typeface="Comic Sans MS"/>
              </a:rPr>
              <a:t>The Gibbs Free Energy change</a:t>
            </a:r>
            <a:r>
              <a:rPr kumimoji="0" sz="4400" b="0" i="0" u="none" strike="noStrike" kern="1200" cap="none" spc="-60"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for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a given process</a:t>
            </a:r>
            <a:r>
              <a:rPr kumimoji="0" sz="4400" b="0" i="0" u="none" strike="noStrike" kern="1200" cap="none" spc="-60"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is</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a:p>
            <a:pPr marL="2018664" marR="2020570" lvl="0" indent="725170" algn="l" defTabSz="914400" rtl="0" eaLnBrk="1" fontAlgn="auto" latinLnBrk="0" hangingPunct="1">
              <a:lnSpc>
                <a:spcPct val="161800"/>
              </a:lnSpc>
              <a:spcBef>
                <a:spcPts val="90"/>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H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S  </a:t>
            </a:r>
            <a:r>
              <a:rPr kumimoji="0" sz="4000" b="0" i="0" u="none" strike="noStrike" kern="1200" cap="none" spc="-10" normalizeH="0" baseline="0" noProof="0" dirty="0">
                <a:ln>
                  <a:noFill/>
                </a:ln>
                <a:solidFill>
                  <a:prstClr val="black"/>
                </a:solidFill>
                <a:effectLst/>
                <a:uLnTx/>
                <a:uFillTx/>
                <a:latin typeface="Comic Sans MS"/>
                <a:ea typeface="+mn-ea"/>
                <a:cs typeface="Comic Sans MS"/>
              </a:rPr>
              <a:t>(at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constant T and</a:t>
            </a:r>
            <a:r>
              <a:rPr kumimoji="0" sz="4000" b="0" i="0" u="none" strike="noStrike" kern="1200" cap="none" spc="4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P)</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4756"/>
            <a:ext cx="1592580" cy="508000"/>
          </a:xfrm>
          <a:custGeom>
            <a:avLst/>
            <a:gdLst/>
            <a:ahLst/>
            <a:cxnLst/>
            <a:rect l="l" t="t" r="r" b="b"/>
            <a:pathLst>
              <a:path w="1592580" h="508000">
                <a:moveTo>
                  <a:pt x="0" y="0"/>
                </a:moveTo>
                <a:lnTo>
                  <a:pt x="0" y="503948"/>
                </a:lnTo>
                <a:lnTo>
                  <a:pt x="1245844" y="507491"/>
                </a:lnTo>
                <a:lnTo>
                  <a:pt x="1346200" y="507491"/>
                </a:lnTo>
                <a:lnTo>
                  <a:pt x="1350899" y="502665"/>
                </a:lnTo>
                <a:lnTo>
                  <a:pt x="1352423" y="501141"/>
                </a:lnTo>
                <a:lnTo>
                  <a:pt x="1354328" y="499617"/>
                </a:lnTo>
                <a:lnTo>
                  <a:pt x="1355852" y="497966"/>
                </a:lnTo>
                <a:lnTo>
                  <a:pt x="1584960" y="268858"/>
                </a:lnTo>
                <a:lnTo>
                  <a:pt x="1590246" y="261714"/>
                </a:lnTo>
                <a:lnTo>
                  <a:pt x="1592008" y="254571"/>
                </a:lnTo>
                <a:lnTo>
                  <a:pt x="1590246" y="247427"/>
                </a:lnTo>
                <a:lnTo>
                  <a:pt x="1584960" y="240283"/>
                </a:lnTo>
                <a:lnTo>
                  <a:pt x="1355852" y="11302"/>
                </a:lnTo>
                <a:lnTo>
                  <a:pt x="1350899" y="11302"/>
                </a:lnTo>
                <a:lnTo>
                  <a:pt x="1350899" y="6476"/>
                </a:lnTo>
                <a:lnTo>
                  <a:pt x="1346200" y="6476"/>
                </a:lnTo>
                <a:lnTo>
                  <a:pt x="1341374" y="1777"/>
                </a:lnTo>
                <a:lnTo>
                  <a:pt x="1245844" y="1777"/>
                </a:lnTo>
                <a:lnTo>
                  <a:pt x="0" y="0"/>
                </a:lnTo>
                <a:close/>
              </a:path>
            </a:pathLst>
          </a:custGeom>
          <a:solidFill>
            <a:srgbClr val="A42F0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p:nvPr/>
        </p:nvSpPr>
        <p:spPr>
          <a:xfrm>
            <a:off x="2692019" y="8331"/>
            <a:ext cx="8509000" cy="697230"/>
          </a:xfrm>
          <a:prstGeom prst="rect">
            <a:avLst/>
          </a:prstGeom>
        </p:spPr>
        <p:txBody>
          <a:bodyPr vert="horz" wrap="square" lIns="0" tIns="13335" rIns="0" bIns="0" rtlCol="0">
            <a:spAutoFit/>
          </a:bodyPr>
          <a:lstStyle/>
          <a:p>
            <a:pPr marL="38100" marR="0" lvl="0" indent="0" algn="l" defTabSz="914400" rtl="0" eaLnBrk="1" fontAlgn="auto" latinLnBrk="0" hangingPunct="1">
              <a:lnSpc>
                <a:spcPct val="100000"/>
              </a:lnSpc>
              <a:spcBef>
                <a:spcPts val="105"/>
              </a:spcBef>
              <a:spcAft>
                <a:spcPts val="0"/>
              </a:spcAft>
              <a:buClrTx/>
              <a:buSzTx/>
              <a:buFontTx/>
              <a:buNone/>
              <a:tabLst>
                <a:tab pos="1607820" algn="l"/>
              </a:tabLst>
              <a:defRPr/>
            </a:pPr>
            <a:r>
              <a:rPr kumimoji="0" sz="4400" b="0" i="0" u="none" strike="noStrike" kern="1200" cap="none" spc="5" normalizeH="0" baseline="0" noProof="0" dirty="0">
                <a:ln>
                  <a:noFill/>
                </a:ln>
                <a:solidFill>
                  <a:prstClr val="black"/>
                </a:solidFill>
                <a:effectLst/>
                <a:uLnTx/>
                <a:uFillTx/>
                <a:latin typeface="Symbol"/>
                <a:ea typeface="+mn-ea"/>
                <a:cs typeface="Symbol"/>
              </a:rPr>
              <a:t></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S</a:t>
            </a:r>
            <a:r>
              <a:rPr kumimoji="0" sz="4350" b="0" i="0" u="none" strike="noStrike" kern="1200" cap="none" spc="7" normalizeH="0" baseline="-21072" noProof="0" dirty="0">
                <a:ln>
                  <a:noFill/>
                </a:ln>
                <a:solidFill>
                  <a:prstClr val="black"/>
                </a:solidFill>
                <a:effectLst/>
                <a:uLnTx/>
                <a:uFillTx/>
                <a:latin typeface="Comic Sans MS"/>
                <a:ea typeface="+mn-ea"/>
                <a:cs typeface="Comic Sans MS"/>
              </a:rPr>
              <a:t>univ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and Gibbs Free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Energy</a:t>
            </a:r>
            <a:r>
              <a:rPr kumimoji="0" sz="4400" b="0" i="0" u="none" strike="noStrike" kern="1200" cap="none" spc="-75"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(G)</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4" name="object 4"/>
          <p:cNvSpPr txBox="1"/>
          <p:nvPr/>
        </p:nvSpPr>
        <p:spPr>
          <a:xfrm>
            <a:off x="3365753" y="1651508"/>
            <a:ext cx="7470775" cy="1489075"/>
          </a:xfrm>
          <a:prstGeom prst="rect">
            <a:avLst/>
          </a:prstGeom>
        </p:spPr>
        <p:txBody>
          <a:bodyPr vert="horz" wrap="square" lIns="0" tIns="12700" rIns="0" bIns="0" rtlCol="0">
            <a:spAutoFit/>
          </a:bodyPr>
          <a:lstStyle/>
          <a:p>
            <a:pPr marL="2190750" marR="5080" lvl="0" indent="-2178050" algn="l" defTabSz="914400" rtl="0" eaLnBrk="1" fontAlgn="auto" latinLnBrk="0" hangingPunct="1">
              <a:lnSpc>
                <a:spcPct val="100000"/>
              </a:lnSpc>
              <a:spcBef>
                <a:spcPts val="100"/>
              </a:spcBef>
              <a:spcAft>
                <a:spcPts val="0"/>
              </a:spcAft>
              <a:buClrTx/>
              <a:buSzTx/>
              <a:buFontTx/>
              <a:buNone/>
              <a:tabLst/>
              <a:defRPr/>
            </a:pPr>
            <a:r>
              <a:rPr kumimoji="0" sz="4800" b="0" i="0" u="none" strike="noStrike" kern="1200" cap="none" spc="0" normalizeH="0" baseline="0" noProof="0" dirty="0">
                <a:ln>
                  <a:noFill/>
                </a:ln>
                <a:solidFill>
                  <a:prstClr val="black"/>
                </a:solidFill>
                <a:effectLst/>
                <a:uLnTx/>
                <a:uFillTx/>
                <a:latin typeface="Comic Sans MS"/>
                <a:ea typeface="+mn-ea"/>
                <a:cs typeface="Comic Sans MS"/>
              </a:rPr>
              <a:t>Entropy S </a:t>
            </a:r>
            <a:r>
              <a:rPr kumimoji="0" sz="4800" b="0" i="0" u="none" strike="noStrike" kern="1200" cap="none" spc="-5" normalizeH="0" baseline="0" noProof="0" dirty="0">
                <a:ln>
                  <a:noFill/>
                </a:ln>
                <a:solidFill>
                  <a:prstClr val="black"/>
                </a:solidFill>
                <a:effectLst/>
                <a:uLnTx/>
                <a:uFillTx/>
                <a:latin typeface="Comic Sans MS"/>
                <a:ea typeface="+mn-ea"/>
                <a:cs typeface="Comic Sans MS"/>
              </a:rPr>
              <a:t>is maximized</a:t>
            </a:r>
            <a:r>
              <a:rPr kumimoji="0" sz="4800" b="0" i="0" u="none" strike="noStrike" kern="1200" cap="none" spc="-65" normalizeH="0" baseline="0" noProof="0" dirty="0">
                <a:ln>
                  <a:noFill/>
                </a:ln>
                <a:solidFill>
                  <a:prstClr val="black"/>
                </a:solidFill>
                <a:effectLst/>
                <a:uLnTx/>
                <a:uFillTx/>
                <a:latin typeface="Comic Sans MS"/>
                <a:ea typeface="+mn-ea"/>
                <a:cs typeface="Comic Sans MS"/>
              </a:rPr>
              <a:t> </a:t>
            </a:r>
            <a:r>
              <a:rPr kumimoji="0" sz="4800" b="0" i="0" u="none" strike="noStrike" kern="1200" cap="none" spc="0" normalizeH="0" baseline="0" noProof="0" dirty="0">
                <a:ln>
                  <a:noFill/>
                </a:ln>
                <a:solidFill>
                  <a:prstClr val="black"/>
                </a:solidFill>
                <a:effectLst/>
                <a:uLnTx/>
                <a:uFillTx/>
                <a:latin typeface="Comic Sans MS"/>
                <a:ea typeface="+mn-ea"/>
                <a:cs typeface="Comic Sans MS"/>
              </a:rPr>
              <a:t>at  equilibrium</a:t>
            </a:r>
            <a:endParaRPr kumimoji="0" sz="48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5" name="object 5"/>
          <p:cNvSpPr txBox="1">
            <a:spLocks noGrp="1"/>
          </p:cNvSpPr>
          <p:nvPr>
            <p:ph type="subTitle" idx="4"/>
          </p:nvPr>
        </p:nvSpPr>
        <p:spPr>
          <a:prstGeom prst="rect">
            <a:avLst/>
          </a:prstGeom>
        </p:spPr>
        <p:txBody>
          <a:bodyPr vert="horz" wrap="square" lIns="0" tIns="12700" rIns="0" bIns="0" rtlCol="0">
            <a:spAutoFit/>
          </a:bodyPr>
          <a:lstStyle/>
          <a:p>
            <a:pPr marL="4628515" marR="5080" indent="-2600325">
              <a:lnSpc>
                <a:spcPct val="100000"/>
              </a:lnSpc>
              <a:spcBef>
                <a:spcPts val="100"/>
              </a:spcBef>
            </a:pPr>
            <a:r>
              <a:rPr dirty="0"/>
              <a:t>Free energy G </a:t>
            </a:r>
            <a:r>
              <a:rPr spc="-5" dirty="0"/>
              <a:t>is </a:t>
            </a:r>
            <a:r>
              <a:rPr i="1" dirty="0">
                <a:latin typeface="Comic Sans MS"/>
                <a:cs typeface="Comic Sans MS"/>
              </a:rPr>
              <a:t>minimized</a:t>
            </a:r>
            <a:r>
              <a:rPr i="1" spc="-75" dirty="0">
                <a:latin typeface="Comic Sans MS"/>
                <a:cs typeface="Comic Sans MS"/>
              </a:rPr>
              <a:t> </a:t>
            </a:r>
            <a:r>
              <a:rPr dirty="0"/>
              <a:t>at  equilibrium.</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3180" y="8331"/>
            <a:ext cx="5745480" cy="697230"/>
          </a:xfrm>
          <a:prstGeom prst="rect">
            <a:avLst/>
          </a:prstGeom>
        </p:spPr>
        <p:txBody>
          <a:bodyPr vert="horz" wrap="square" lIns="0" tIns="13335" rIns="0" bIns="0" rtlCol="0">
            <a:spAutoFit/>
          </a:bodyPr>
          <a:lstStyle/>
          <a:p>
            <a:pPr marL="12700">
              <a:lnSpc>
                <a:spcPct val="100000"/>
              </a:lnSpc>
              <a:spcBef>
                <a:spcPts val="105"/>
              </a:spcBef>
            </a:pPr>
            <a:r>
              <a:rPr dirty="0"/>
              <a:t>Gibbs Free Energy</a:t>
            </a:r>
            <a:r>
              <a:rPr spc="-120" dirty="0"/>
              <a:t> </a:t>
            </a:r>
            <a:r>
              <a:rPr dirty="0">
                <a:latin typeface="Symbol"/>
                <a:cs typeface="Symbol"/>
              </a:rPr>
              <a:t></a:t>
            </a:r>
            <a:r>
              <a:rPr dirty="0"/>
              <a:t>G</a:t>
            </a:r>
          </a:p>
        </p:txBody>
      </p:sp>
      <p:sp>
        <p:nvSpPr>
          <p:cNvPr id="3" name="object 3"/>
          <p:cNvSpPr txBox="1"/>
          <p:nvPr/>
        </p:nvSpPr>
        <p:spPr>
          <a:xfrm>
            <a:off x="2397505" y="1291590"/>
            <a:ext cx="8996680" cy="5269230"/>
          </a:xfrm>
          <a:prstGeom prst="rect">
            <a:avLst/>
          </a:prstGeom>
        </p:spPr>
        <p:txBody>
          <a:bodyPr vert="horz" wrap="square" lIns="0" tIns="12700" rIns="0" bIns="0" rtlCol="0">
            <a:spAutoFit/>
          </a:bodyPr>
          <a:lstStyle/>
          <a:p>
            <a:pPr marL="25400" marR="0" lvl="0" indent="0" algn="l" defTabSz="914400" rtl="0" eaLnBrk="1" fontAlgn="auto" latinLnBrk="0" hangingPunct="1">
              <a:lnSpc>
                <a:spcPct val="100000"/>
              </a:lnSpc>
              <a:spcBef>
                <a:spcPts val="100"/>
              </a:spcBef>
              <a:spcAft>
                <a:spcPts val="0"/>
              </a:spcAft>
              <a:buClrTx/>
              <a:buSzTx/>
              <a:buFontTx/>
              <a:buNone/>
              <a:tabLst/>
              <a:defRPr/>
            </a:pPr>
            <a:r>
              <a:rPr kumimoji="0" sz="3600" b="0" i="0" u="none" strike="noStrike" kern="1200" cap="none" spc="0" normalizeH="0" baseline="0" noProof="0" dirty="0">
                <a:ln>
                  <a:noFill/>
                </a:ln>
                <a:solidFill>
                  <a:prstClr val="black"/>
                </a:solidFill>
                <a:effectLst/>
                <a:uLnTx/>
                <a:uFillTx/>
                <a:latin typeface="Comic Sans MS"/>
                <a:ea typeface="+mn-ea"/>
                <a:cs typeface="Comic Sans MS"/>
              </a:rPr>
              <a:t>Without</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derivation:</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a:p>
            <a:pPr marL="208915" marR="0" lvl="0" indent="0" algn="ctr" defTabSz="914400" rtl="0" eaLnBrk="1" fontAlgn="auto" latinLnBrk="0" hangingPunct="1">
              <a:lnSpc>
                <a:spcPct val="100000"/>
              </a:lnSpc>
              <a:spcBef>
                <a:spcPts val="3025"/>
              </a:spcBef>
              <a:spcAft>
                <a:spcPts val="0"/>
              </a:spcAft>
              <a:buClrTx/>
              <a:buSzTx/>
              <a:buFontTx/>
              <a:buNone/>
              <a:tabLst>
                <a:tab pos="2058035" algn="l"/>
              </a:tabLst>
              <a:defRPr/>
            </a:pP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T</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S</a:t>
            </a:r>
            <a:r>
              <a:rPr kumimoji="0" sz="3600" b="0" i="0" u="none" strike="noStrike" kern="1200" cap="none" spc="0" normalizeH="0" baseline="-20833" noProof="0" dirty="0">
                <a:ln>
                  <a:noFill/>
                </a:ln>
                <a:solidFill>
                  <a:prstClr val="black"/>
                </a:solidFill>
                <a:effectLst/>
                <a:uLnTx/>
                <a:uFillTx/>
                <a:latin typeface="Comic Sans MS"/>
                <a:ea typeface="+mn-ea"/>
                <a:cs typeface="Comic Sans MS"/>
              </a:rPr>
              <a:t>univ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5" normalizeH="0" baseline="0" noProof="0" dirty="0">
                <a:ln>
                  <a:noFill/>
                </a:ln>
                <a:solidFill>
                  <a:prstClr val="black"/>
                </a:solidFill>
                <a:effectLst/>
                <a:uLnTx/>
                <a:uFillTx/>
                <a:latin typeface="Symbol"/>
                <a:ea typeface="+mn-ea"/>
                <a:cs typeface="Symbol"/>
              </a:rPr>
              <a:t></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H</a:t>
            </a:r>
            <a:r>
              <a:rPr kumimoji="0" sz="3600" b="0" i="0" u="none" strike="noStrike" kern="1200" cap="none" spc="-7" normalizeH="0" baseline="-20833" noProof="0" dirty="0">
                <a:ln>
                  <a:noFill/>
                </a:ln>
                <a:solidFill>
                  <a:prstClr val="black"/>
                </a:solidFill>
                <a:effectLst/>
                <a:uLnTx/>
                <a:uFillTx/>
                <a:latin typeface="Comic Sans MS"/>
                <a:ea typeface="+mn-ea"/>
                <a:cs typeface="Comic Sans MS"/>
              </a:rPr>
              <a:t>sys </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T</a:t>
            </a:r>
            <a:r>
              <a:rPr kumimoji="0" sz="3600" b="0" i="0" u="none" strike="noStrike" kern="1200" cap="none" spc="-215"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5" normalizeH="0" baseline="0" noProof="0" dirty="0">
                <a:ln>
                  <a:noFill/>
                </a:ln>
                <a:solidFill>
                  <a:prstClr val="black"/>
                </a:solidFill>
                <a:effectLst/>
                <a:uLnTx/>
                <a:uFillTx/>
                <a:latin typeface="Symbol"/>
                <a:ea typeface="+mn-ea"/>
                <a:cs typeface="Symbol"/>
              </a:rPr>
              <a:t></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S</a:t>
            </a:r>
            <a:r>
              <a:rPr kumimoji="0" sz="3600" b="0" i="0" u="none" strike="noStrike" kern="1200" cap="none" spc="-7" normalizeH="0" baseline="-20833" noProof="0" dirty="0">
                <a:ln>
                  <a:noFill/>
                </a:ln>
                <a:solidFill>
                  <a:prstClr val="black"/>
                </a:solidFill>
                <a:effectLst/>
                <a:uLnTx/>
                <a:uFillTx/>
                <a:latin typeface="Comic Sans MS"/>
                <a:ea typeface="+mn-ea"/>
                <a:cs typeface="Comic Sans MS"/>
              </a:rPr>
              <a:t>sys</a:t>
            </a:r>
            <a:endParaRPr kumimoji="0" sz="3600" b="0" i="0" u="none" strike="noStrike" kern="1200" cap="none" spc="0" normalizeH="0" baseline="-20833" noProof="0">
              <a:ln>
                <a:noFill/>
              </a:ln>
              <a:solidFill>
                <a:prstClr val="black"/>
              </a:solidFill>
              <a:effectLst/>
              <a:uLnTx/>
              <a:uFillTx/>
              <a:latin typeface="Comic Sans MS"/>
              <a:ea typeface="+mn-ea"/>
              <a:cs typeface="Comic Sans MS"/>
            </a:endParaRPr>
          </a:p>
          <a:p>
            <a:pPr marL="208915" marR="0" lvl="0" indent="0" algn="ctr" defTabSz="914400" rtl="0" eaLnBrk="1" fontAlgn="auto" latinLnBrk="0" hangingPunct="1">
              <a:lnSpc>
                <a:spcPct val="100000"/>
              </a:lnSpc>
              <a:spcBef>
                <a:spcPts val="3015"/>
              </a:spcBef>
              <a:spcAft>
                <a:spcPts val="0"/>
              </a:spcAft>
              <a:buClrTx/>
              <a:buSzTx/>
              <a:buFontTx/>
              <a:buNone/>
              <a:tabLst/>
              <a:defRPr/>
            </a:pPr>
            <a:r>
              <a:rPr kumimoji="0" sz="3200" b="0" i="0" u="none" strike="noStrike" kern="1200" cap="none" spc="5" normalizeH="0" baseline="0" noProof="0" dirty="0">
                <a:ln>
                  <a:noFill/>
                </a:ln>
                <a:solidFill>
                  <a:prstClr val="black"/>
                </a:solidFill>
                <a:effectLst/>
                <a:uLnTx/>
                <a:uFillTx/>
                <a:latin typeface="Symbol"/>
                <a:ea typeface="+mn-ea"/>
                <a:cs typeface="Symbol"/>
              </a:rPr>
              <a:t></a:t>
            </a:r>
            <a:r>
              <a:rPr kumimoji="0" sz="3200" b="0" i="0" u="none" strike="noStrike" kern="1200" cap="none" spc="5" normalizeH="0" baseline="0" noProof="0" dirty="0">
                <a:ln>
                  <a:noFill/>
                </a:ln>
                <a:solidFill>
                  <a:prstClr val="black"/>
                </a:solidFill>
                <a:effectLst/>
                <a:uLnTx/>
                <a:uFillTx/>
                <a:latin typeface="Comic Sans MS"/>
                <a:ea typeface="+mn-ea"/>
                <a:cs typeface="Comic Sans MS"/>
              </a:rPr>
              <a:t>T</a:t>
            </a:r>
            <a:r>
              <a:rPr kumimoji="0" sz="3200" b="0" i="0" u="none" strike="noStrike" kern="1200" cap="none" spc="5" normalizeH="0" baseline="0" noProof="0" dirty="0">
                <a:ln>
                  <a:noFill/>
                </a:ln>
                <a:solidFill>
                  <a:prstClr val="black"/>
                </a:solidFill>
                <a:effectLst/>
                <a:uLnTx/>
                <a:uFillTx/>
                <a:latin typeface="Symbol"/>
                <a:ea typeface="+mn-ea"/>
                <a:cs typeface="Symbol"/>
              </a:rPr>
              <a:t></a:t>
            </a:r>
            <a:r>
              <a:rPr kumimoji="0" sz="3200" b="0" i="0" u="none" strike="noStrike" kern="1200" cap="none" spc="5" normalizeH="0" baseline="0" noProof="0" dirty="0">
                <a:ln>
                  <a:noFill/>
                </a:ln>
                <a:solidFill>
                  <a:prstClr val="black"/>
                </a:solidFill>
                <a:effectLst/>
                <a:uLnTx/>
                <a:uFillTx/>
                <a:latin typeface="Comic Sans MS"/>
                <a:ea typeface="+mn-ea"/>
                <a:cs typeface="Comic Sans MS"/>
              </a:rPr>
              <a:t>S</a:t>
            </a:r>
            <a:r>
              <a:rPr kumimoji="0" sz="3150" b="0" i="0" u="none" strike="noStrike" kern="1200" cap="none" spc="7" normalizeH="0" baseline="-21164" noProof="0" dirty="0">
                <a:ln>
                  <a:noFill/>
                </a:ln>
                <a:solidFill>
                  <a:prstClr val="black"/>
                </a:solidFill>
                <a:effectLst/>
                <a:uLnTx/>
                <a:uFillTx/>
                <a:latin typeface="Comic Sans MS"/>
                <a:ea typeface="+mn-ea"/>
                <a:cs typeface="Comic Sans MS"/>
              </a:rPr>
              <a:t>univ  </a:t>
            </a:r>
            <a:r>
              <a:rPr kumimoji="0" sz="3200" b="0" i="0" u="none" strike="noStrike" kern="1200" cap="none" spc="0" normalizeH="0" baseline="0" noProof="0" dirty="0">
                <a:ln>
                  <a:noFill/>
                </a:ln>
                <a:solidFill>
                  <a:prstClr val="black"/>
                </a:solidFill>
                <a:effectLst/>
                <a:uLnTx/>
                <a:uFillTx/>
                <a:latin typeface="Comic Sans MS"/>
                <a:ea typeface="+mn-ea"/>
                <a:cs typeface="Comic Sans MS"/>
              </a:rPr>
              <a:t>=</a:t>
            </a:r>
            <a:r>
              <a:rPr kumimoji="0" sz="3200" b="0" i="0" u="none" strike="noStrike" kern="1200" cap="none" spc="-300" normalizeH="0" baseline="0" noProof="0" dirty="0">
                <a:ln>
                  <a:noFill/>
                </a:ln>
                <a:solidFill>
                  <a:prstClr val="black"/>
                </a:solidFill>
                <a:effectLst/>
                <a:uLnTx/>
                <a:uFillTx/>
                <a:latin typeface="Comic Sans MS"/>
                <a:ea typeface="+mn-ea"/>
                <a:cs typeface="Comic Sans MS"/>
              </a:rPr>
              <a:t> </a:t>
            </a:r>
            <a:r>
              <a:rPr kumimoji="0" sz="3200" b="0" i="0" u="none" strike="noStrike" kern="1200" cap="none" spc="0" normalizeH="0" baseline="0" noProof="0" dirty="0">
                <a:ln>
                  <a:noFill/>
                </a:ln>
                <a:solidFill>
                  <a:prstClr val="black"/>
                </a:solidFill>
                <a:effectLst/>
                <a:uLnTx/>
                <a:uFillTx/>
                <a:latin typeface="Symbol"/>
                <a:ea typeface="+mn-ea"/>
                <a:cs typeface="Symbol"/>
              </a:rPr>
              <a:t></a:t>
            </a:r>
            <a:r>
              <a:rPr kumimoji="0" sz="3200" b="0" i="0" u="none" strike="noStrike" kern="1200" cap="none" spc="0" normalizeH="0" baseline="0" noProof="0" dirty="0">
                <a:ln>
                  <a:noFill/>
                </a:ln>
                <a:solidFill>
                  <a:prstClr val="black"/>
                </a:solidFill>
                <a:effectLst/>
                <a:uLnTx/>
                <a:uFillTx/>
                <a:latin typeface="Comic Sans MS"/>
                <a:ea typeface="+mn-ea"/>
                <a:cs typeface="Comic Sans MS"/>
              </a:rPr>
              <a:t>G</a:t>
            </a:r>
            <a:endParaRPr kumimoji="0" sz="3200" b="0" i="0" u="none" strike="noStrike" kern="1200" cap="none" spc="0" normalizeH="0" baseline="0" noProof="0">
              <a:ln>
                <a:noFill/>
              </a:ln>
              <a:solidFill>
                <a:prstClr val="black"/>
              </a:solidFill>
              <a:effectLst/>
              <a:uLnTx/>
              <a:uFillTx/>
              <a:latin typeface="Comic Sans MS"/>
              <a:ea typeface="+mn-ea"/>
              <a:cs typeface="Comic Sans MS"/>
            </a:endParaRPr>
          </a:p>
          <a:p>
            <a:pPr marL="207645" marR="0" lvl="0" indent="0" algn="ctr" defTabSz="914400" rtl="0" eaLnBrk="1" fontAlgn="auto" latinLnBrk="0" hangingPunct="1">
              <a:lnSpc>
                <a:spcPct val="100000"/>
              </a:lnSpc>
              <a:spcBef>
                <a:spcPts val="3000"/>
              </a:spcBef>
              <a:spcAft>
                <a:spcPts val="0"/>
              </a:spcAft>
              <a:buClrTx/>
              <a:buSzTx/>
              <a:buFontTx/>
              <a:buNone/>
              <a:tabLst/>
              <a:defRPr/>
            </a:pPr>
            <a:r>
              <a:rPr kumimoji="0" sz="3200" b="0" i="0" u="none" strike="noStrike" kern="1200" cap="none" spc="0" normalizeH="0" baseline="0" noProof="0" dirty="0">
                <a:ln>
                  <a:noFill/>
                </a:ln>
                <a:solidFill>
                  <a:prstClr val="black"/>
                </a:solidFill>
                <a:effectLst/>
                <a:uLnTx/>
                <a:uFillTx/>
                <a:latin typeface="Symbol"/>
                <a:ea typeface="+mn-ea"/>
                <a:cs typeface="Symbol"/>
              </a:rPr>
              <a:t></a:t>
            </a:r>
            <a:r>
              <a:rPr kumimoji="0" sz="3200" b="0" i="0" u="none" strike="noStrike" kern="1200" cap="none" spc="0" normalizeH="0" baseline="0" noProof="0" dirty="0">
                <a:ln>
                  <a:noFill/>
                </a:ln>
                <a:solidFill>
                  <a:prstClr val="black"/>
                </a:solidFill>
                <a:effectLst/>
                <a:uLnTx/>
                <a:uFillTx/>
                <a:latin typeface="Comic Sans MS"/>
                <a:ea typeface="+mn-ea"/>
                <a:cs typeface="Comic Sans MS"/>
              </a:rPr>
              <a:t>G</a:t>
            </a:r>
            <a:endParaRPr kumimoji="0" sz="3200" b="0" i="0" u="none" strike="noStrike" kern="1200" cap="none" spc="0" normalizeH="0" baseline="0" noProof="0">
              <a:ln>
                <a:noFill/>
              </a:ln>
              <a:solidFill>
                <a:prstClr val="black"/>
              </a:solidFill>
              <a:effectLst/>
              <a:uLnTx/>
              <a:uFillTx/>
              <a:latin typeface="Comic Sans MS"/>
              <a:ea typeface="+mn-ea"/>
              <a:cs typeface="Comic Sans MS"/>
            </a:endParaRPr>
          </a:p>
          <a:p>
            <a:pPr marL="25400" marR="17780" lvl="0" indent="0" algn="l" defTabSz="914400" rtl="0" eaLnBrk="1" fontAlgn="auto" latinLnBrk="0" hangingPunct="1">
              <a:lnSpc>
                <a:spcPct val="99800"/>
              </a:lnSpc>
              <a:spcBef>
                <a:spcPts val="2995"/>
              </a:spcBef>
              <a:spcAft>
                <a:spcPts val="0"/>
              </a:spcAft>
              <a:buClrTx/>
              <a:buSzTx/>
              <a:buFontTx/>
              <a:buNone/>
              <a:tabLst/>
              <a:defRPr/>
            </a:pPr>
            <a:r>
              <a:rPr kumimoji="0" sz="3600" b="0" i="0" u="none" strike="noStrike" kern="1200" cap="none" spc="0" normalizeH="0" baseline="0" noProof="0" dirty="0">
                <a:ln>
                  <a:noFill/>
                </a:ln>
                <a:solidFill>
                  <a:prstClr val="black"/>
                </a:solidFill>
                <a:effectLst/>
                <a:uLnTx/>
                <a:uFillTx/>
                <a:latin typeface="Comic Sans MS"/>
                <a:ea typeface="+mn-ea"/>
                <a:cs typeface="Comic Sans MS"/>
              </a:rPr>
              <a:t>When </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G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for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a given process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is negative,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the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process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is spontaneous in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the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forward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direction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(as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written).</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7170" y="8331"/>
            <a:ext cx="7935595" cy="697230"/>
          </a:xfrm>
          <a:prstGeom prst="rect">
            <a:avLst/>
          </a:prstGeom>
        </p:spPr>
        <p:txBody>
          <a:bodyPr vert="horz" wrap="square" lIns="0" tIns="13335" rIns="0" bIns="0" rtlCol="0">
            <a:spAutoFit/>
          </a:bodyPr>
          <a:lstStyle/>
          <a:p>
            <a:pPr marL="12700">
              <a:lnSpc>
                <a:spcPct val="100000"/>
              </a:lnSpc>
              <a:spcBef>
                <a:spcPts val="105"/>
              </a:spcBef>
            </a:pPr>
            <a:r>
              <a:rPr dirty="0"/>
              <a:t>Predicting Spontaneity and</a:t>
            </a:r>
            <a:r>
              <a:rPr spc="-125" dirty="0"/>
              <a:t> </a:t>
            </a:r>
            <a:r>
              <a:rPr dirty="0">
                <a:latin typeface="Symbol"/>
                <a:cs typeface="Symbol"/>
              </a:rPr>
              <a:t></a:t>
            </a:r>
            <a:r>
              <a:rPr dirty="0"/>
              <a:t>G</a:t>
            </a:r>
          </a:p>
        </p:txBody>
      </p:sp>
      <p:sp>
        <p:nvSpPr>
          <p:cNvPr id="3" name="object 3"/>
          <p:cNvSpPr txBox="1"/>
          <p:nvPr/>
        </p:nvSpPr>
        <p:spPr>
          <a:xfrm>
            <a:off x="2410205" y="1294638"/>
            <a:ext cx="8817610" cy="4628515"/>
          </a:xfrm>
          <a:prstGeom prst="rect">
            <a:avLst/>
          </a:prstGeom>
        </p:spPr>
        <p:txBody>
          <a:bodyPr vert="horz" wrap="square" lIns="0" tIns="13970" rIns="0" bIns="0" rtlCol="0">
            <a:spAutoFit/>
          </a:bodyPr>
          <a:lstStyle/>
          <a:p>
            <a:pPr marL="12700" marR="364490" lvl="0" indent="0" algn="l" defTabSz="914400" rtl="0" eaLnBrk="1" fontAlgn="auto" latinLnBrk="0" hangingPunct="1">
              <a:lnSpc>
                <a:spcPct val="99700"/>
              </a:lnSpc>
              <a:spcBef>
                <a:spcPts val="110"/>
              </a:spcBef>
              <a:spcAft>
                <a:spcPts val="0"/>
              </a:spcAft>
              <a:buClrTx/>
              <a:buSzTx/>
              <a:buFontTx/>
              <a:buNone/>
              <a:tabLst>
                <a:tab pos="5189220" algn="l"/>
              </a:tabLst>
              <a:defRPr/>
            </a:pPr>
            <a:r>
              <a:rPr kumimoji="0" sz="3600" b="1" i="0" u="none" strike="noStrike" kern="1200" cap="none" spc="0" normalizeH="0" baseline="0" noProof="0" dirty="0">
                <a:ln>
                  <a:noFill/>
                </a:ln>
                <a:solidFill>
                  <a:prstClr val="black"/>
                </a:solidFill>
                <a:effectLst/>
                <a:uLnTx/>
                <a:uFillTx/>
                <a:latin typeface="Comic Sans MS"/>
                <a:ea typeface="+mn-ea"/>
                <a:cs typeface="Comic Sans MS"/>
              </a:rPr>
              <a:t>Negative </a:t>
            </a:r>
            <a:r>
              <a:rPr kumimoji="0" sz="3600" b="1" i="0" u="none" strike="noStrike" kern="1200" cap="none" spc="5" normalizeH="0" baseline="0" noProof="0" dirty="0">
                <a:ln>
                  <a:noFill/>
                </a:ln>
                <a:solidFill>
                  <a:prstClr val="black"/>
                </a:solidFill>
                <a:effectLst/>
                <a:uLnTx/>
                <a:uFillTx/>
                <a:latin typeface="Symbol"/>
                <a:ea typeface="+mn-ea"/>
                <a:cs typeface="Symbol"/>
              </a:rPr>
              <a:t></a:t>
            </a:r>
            <a:r>
              <a:rPr kumimoji="0" sz="3600" b="1" i="0" u="none" strike="noStrike" kern="1200" cap="none" spc="5" normalizeH="0" baseline="0" noProof="0" dirty="0">
                <a:ln>
                  <a:noFill/>
                </a:ln>
                <a:solidFill>
                  <a:prstClr val="black"/>
                </a:solidFill>
                <a:effectLst/>
                <a:uLnTx/>
                <a:uFillTx/>
                <a:latin typeface="Comic Sans MS"/>
                <a:ea typeface="+mn-ea"/>
                <a:cs typeface="Comic Sans MS"/>
              </a:rPr>
              <a:t>G</a:t>
            </a:r>
            <a:r>
              <a:rPr kumimoji="0" sz="3600" b="1" i="0" u="none" strike="noStrike" kern="1200" cap="none" spc="-500"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means</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the	process is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spontaneous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(as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written;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in the forward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direction).</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a:p>
            <a:pPr marL="12700" marR="5080" lvl="0" indent="0" algn="l" defTabSz="914400" rtl="0" eaLnBrk="1" fontAlgn="auto" latinLnBrk="0" hangingPunct="1">
              <a:lnSpc>
                <a:spcPct val="99700"/>
              </a:lnSpc>
              <a:spcBef>
                <a:spcPts val="3040"/>
              </a:spcBef>
              <a:spcAft>
                <a:spcPts val="0"/>
              </a:spcAft>
              <a:buClrTx/>
              <a:buSzTx/>
              <a:buFontTx/>
              <a:buNone/>
              <a:tabLst>
                <a:tab pos="4960620" algn="l"/>
                <a:tab pos="6350000" algn="l"/>
              </a:tabLst>
              <a:defRPr/>
            </a:pPr>
            <a:r>
              <a:rPr kumimoji="0" sz="3600" b="1" i="0" u="none" strike="noStrike" kern="1200" cap="none" spc="0" normalizeH="0" baseline="0" noProof="0" dirty="0">
                <a:ln>
                  <a:noFill/>
                </a:ln>
                <a:solidFill>
                  <a:prstClr val="black"/>
                </a:solidFill>
                <a:effectLst/>
                <a:uLnTx/>
                <a:uFillTx/>
                <a:latin typeface="Comic Sans MS"/>
                <a:ea typeface="+mn-ea"/>
                <a:cs typeface="Comic Sans MS"/>
              </a:rPr>
              <a:t>Positive </a:t>
            </a:r>
            <a:r>
              <a:rPr kumimoji="0" sz="3600" b="1" i="0" u="none" strike="noStrike" kern="1200" cap="none" spc="5" normalizeH="0" baseline="0" noProof="0" dirty="0">
                <a:ln>
                  <a:noFill/>
                </a:ln>
                <a:solidFill>
                  <a:prstClr val="black"/>
                </a:solidFill>
                <a:effectLst/>
                <a:uLnTx/>
                <a:uFillTx/>
                <a:latin typeface="Symbol"/>
                <a:ea typeface="+mn-ea"/>
                <a:cs typeface="Symbol"/>
              </a:rPr>
              <a:t></a:t>
            </a:r>
            <a:r>
              <a:rPr kumimoji="0" sz="3600" b="1" i="0" u="none" strike="noStrike" kern="1200" cap="none" spc="5" normalizeH="0" baseline="0" noProof="0" dirty="0">
                <a:ln>
                  <a:noFill/>
                </a:ln>
                <a:solidFill>
                  <a:prstClr val="black"/>
                </a:solidFill>
                <a:effectLst/>
                <a:uLnTx/>
                <a:uFillTx/>
                <a:latin typeface="Comic Sans MS"/>
                <a:ea typeface="+mn-ea"/>
                <a:cs typeface="Comic Sans MS"/>
              </a:rPr>
              <a:t>G</a:t>
            </a:r>
            <a:r>
              <a:rPr kumimoji="0" sz="3600" b="1" i="0" u="none" strike="noStrike" kern="1200" cap="none" spc="-40"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means</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the	process is  nonspontaneous (as written).	However,</a:t>
            </a:r>
            <a:r>
              <a:rPr kumimoji="0" sz="3600" b="0" i="0" u="none" strike="noStrike" kern="1200" cap="none" spc="-60"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it  is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spontaneous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in the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reverse</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direction!</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a:p>
            <a:pPr marL="12700" marR="0" lvl="0" indent="0" algn="l" defTabSz="914400" rtl="0" eaLnBrk="1" fontAlgn="auto" latinLnBrk="0" hangingPunct="1">
              <a:lnSpc>
                <a:spcPct val="100000"/>
              </a:lnSpc>
              <a:spcBef>
                <a:spcPts val="3025"/>
              </a:spcBef>
              <a:spcAft>
                <a:spcPts val="0"/>
              </a:spcAft>
              <a:buClrTx/>
              <a:buSzTx/>
              <a:buFontTx/>
              <a:buNone/>
              <a:tabLst/>
              <a:defRPr/>
            </a:pPr>
            <a:r>
              <a:rPr kumimoji="0" sz="3600" b="0" i="0" u="none" strike="noStrike" kern="1200" cap="none" spc="-5" normalizeH="0" baseline="0" noProof="0" dirty="0">
                <a:ln>
                  <a:noFill/>
                </a:ln>
                <a:solidFill>
                  <a:prstClr val="black"/>
                </a:solidFill>
                <a:effectLst/>
                <a:uLnTx/>
                <a:uFillTx/>
                <a:latin typeface="Comic Sans MS"/>
                <a:ea typeface="+mn-ea"/>
                <a:cs typeface="Comic Sans MS"/>
              </a:rPr>
              <a:t>If </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G =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0, the reaction is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at</a:t>
            </a:r>
            <a:r>
              <a:rPr kumimoji="0" sz="3600" b="0" i="0" u="none" strike="noStrike" kern="1200" cap="none" spc="-25" normalizeH="0" baseline="0" noProof="0" dirty="0">
                <a:ln>
                  <a:noFill/>
                </a:ln>
                <a:solidFill>
                  <a:prstClr val="black"/>
                </a:solidFill>
                <a:effectLst/>
                <a:uLnTx/>
                <a:uFillTx/>
                <a:latin typeface="Comic Sans MS"/>
                <a:ea typeface="+mn-ea"/>
                <a:cs typeface="Comic Sans MS"/>
              </a:rPr>
              <a:t> </a:t>
            </a:r>
            <a:r>
              <a:rPr kumimoji="0" sz="3600" b="1" i="1" u="none" strike="noStrike" kern="1200" cap="none" spc="-5" normalizeH="0" baseline="0" noProof="0" dirty="0">
                <a:ln>
                  <a:noFill/>
                </a:ln>
                <a:solidFill>
                  <a:prstClr val="black"/>
                </a:solidFill>
                <a:effectLst/>
                <a:uLnTx/>
                <a:uFillTx/>
                <a:latin typeface="Comic Sans MS"/>
                <a:ea typeface="+mn-ea"/>
                <a:cs typeface="Comic Sans MS"/>
              </a:rPr>
              <a:t>equilibrium</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4775" y="3759"/>
            <a:ext cx="9711055" cy="1367790"/>
          </a:xfrm>
          <a:prstGeom prst="rect">
            <a:avLst/>
          </a:prstGeom>
        </p:spPr>
        <p:txBody>
          <a:bodyPr vert="horz" wrap="square" lIns="0" tIns="13335" rIns="0" bIns="0" rtlCol="0">
            <a:spAutoFit/>
          </a:bodyPr>
          <a:lstStyle/>
          <a:p>
            <a:pPr marL="1842770" marR="5080" indent="-1830705">
              <a:lnSpc>
                <a:spcPct val="100000"/>
              </a:lnSpc>
              <a:spcBef>
                <a:spcPts val="105"/>
              </a:spcBef>
            </a:pPr>
            <a:r>
              <a:rPr dirty="0"/>
              <a:t>Gibbs Free Energy </a:t>
            </a:r>
            <a:r>
              <a:rPr spc="-5" dirty="0"/>
              <a:t>(G) </a:t>
            </a:r>
            <a:r>
              <a:rPr dirty="0"/>
              <a:t>and Predicting  </a:t>
            </a:r>
            <a:r>
              <a:rPr spc="-5" dirty="0"/>
              <a:t>Spontaneous</a:t>
            </a:r>
            <a:r>
              <a:rPr spc="-55" dirty="0"/>
              <a:t> </a:t>
            </a:r>
            <a:r>
              <a:rPr dirty="0"/>
              <a:t>Processes</a:t>
            </a:r>
          </a:p>
        </p:txBody>
      </p:sp>
      <p:sp>
        <p:nvSpPr>
          <p:cNvPr id="3" name="object 3"/>
          <p:cNvSpPr txBox="1"/>
          <p:nvPr/>
        </p:nvSpPr>
        <p:spPr>
          <a:xfrm>
            <a:off x="2513202" y="1980641"/>
            <a:ext cx="8653145" cy="4632325"/>
          </a:xfrm>
          <a:prstGeom prst="rect">
            <a:avLst/>
          </a:prstGeom>
        </p:spPr>
        <p:txBody>
          <a:bodyPr vert="horz" wrap="square" lIns="0" tIns="12700" rIns="0" bIns="0" rtlCol="0">
            <a:spAutoFit/>
          </a:bodyPr>
          <a:lstStyle/>
          <a:p>
            <a:pPr marL="12700" marR="5080" lvl="0" indent="0" algn="just" defTabSz="914400" rtl="0" eaLnBrk="1" fontAlgn="auto" latinLnBrk="0" hangingPunct="1">
              <a:lnSpc>
                <a:spcPct val="100000"/>
              </a:lnSpc>
              <a:spcBef>
                <a:spcPts val="100"/>
              </a:spcBef>
              <a:spcAft>
                <a:spcPts val="0"/>
              </a:spcAft>
              <a:buClrTx/>
              <a:buSzTx/>
              <a:buFontTx/>
              <a:buNone/>
              <a:tabLst/>
              <a:defRPr/>
            </a:pPr>
            <a:r>
              <a:rPr kumimoji="0" sz="3600" b="0" i="0" u="none" strike="noStrike" kern="1200" cap="none" spc="0" normalizeH="0" baseline="0" noProof="0" dirty="0">
                <a:ln>
                  <a:noFill/>
                </a:ln>
                <a:solidFill>
                  <a:prstClr val="black"/>
                </a:solidFill>
                <a:effectLst/>
                <a:uLnTx/>
                <a:uFillTx/>
                <a:latin typeface="Comic Sans MS"/>
                <a:ea typeface="+mn-ea"/>
                <a:cs typeface="Comic Sans MS"/>
              </a:rPr>
              <a:t>The sign of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the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Gibbs Free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Energy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for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a  given process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will depend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on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the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signs</a:t>
            </a:r>
            <a:r>
              <a:rPr kumimoji="0" sz="3600" b="0" i="0" u="none" strike="noStrike" kern="1200" cap="none" spc="-70"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of</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a:p>
            <a:pPr marL="12700" marR="0" lvl="0" indent="0" algn="just" defTabSz="914400" rtl="0" eaLnBrk="1" fontAlgn="auto" latinLnBrk="0" hangingPunct="1">
              <a:lnSpc>
                <a:spcPct val="100000"/>
              </a:lnSpc>
              <a:spcBef>
                <a:spcPts val="30"/>
              </a:spcBef>
              <a:spcAft>
                <a:spcPts val="0"/>
              </a:spcAft>
              <a:buClrTx/>
              <a:buSzTx/>
              <a:buFontTx/>
              <a:buNone/>
              <a:tabLst/>
              <a:defRPr/>
            </a:pP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H and</a:t>
            </a:r>
            <a:r>
              <a:rPr kumimoji="0" sz="3600" b="0" i="0" u="none" strike="noStrike" kern="1200" cap="none" spc="-30"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5" normalizeH="0" baseline="0" noProof="0" dirty="0">
                <a:ln>
                  <a:noFill/>
                </a:ln>
                <a:solidFill>
                  <a:prstClr val="black"/>
                </a:solidFill>
                <a:effectLst/>
                <a:uLnTx/>
                <a:uFillTx/>
                <a:latin typeface="Symbol"/>
                <a:ea typeface="+mn-ea"/>
                <a:cs typeface="Symbol"/>
              </a:rPr>
              <a:t></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S.</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a:p>
            <a:pPr marL="525145" marR="0" lvl="0" indent="0" algn="ctr" defTabSz="914400" rtl="0" eaLnBrk="1" fontAlgn="auto" latinLnBrk="0" hangingPunct="1">
              <a:lnSpc>
                <a:spcPct val="100000"/>
              </a:lnSpc>
              <a:spcBef>
                <a:spcPts val="3000"/>
              </a:spcBef>
              <a:spcAft>
                <a:spcPts val="0"/>
              </a:spcAft>
              <a:buClrTx/>
              <a:buSzTx/>
              <a:buFontTx/>
              <a:buNone/>
              <a:tabLst/>
              <a:defRPr/>
            </a:pP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G = </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H </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T</a:t>
            </a:r>
            <a:r>
              <a:rPr kumimoji="0" sz="3600" b="0" i="0" u="none" strike="noStrike" kern="1200" cap="none" spc="135"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S</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a:p>
            <a:pPr marL="12700" marR="40640" lvl="0" indent="0" algn="just" defTabSz="914400" rtl="0" eaLnBrk="1" fontAlgn="auto" latinLnBrk="0" hangingPunct="1">
              <a:lnSpc>
                <a:spcPct val="100299"/>
              </a:lnSpc>
              <a:spcBef>
                <a:spcPts val="2965"/>
              </a:spcBef>
              <a:spcAft>
                <a:spcPts val="0"/>
              </a:spcAft>
              <a:buClrTx/>
              <a:buSzTx/>
              <a:buFontTx/>
              <a:buNone/>
              <a:tabLst/>
              <a:defRPr/>
            </a:pPr>
            <a:r>
              <a:rPr kumimoji="0" sz="3600" b="0" i="0" u="none" strike="noStrike" kern="1200" cap="none" spc="0" normalizeH="0" baseline="0" noProof="0" dirty="0">
                <a:ln>
                  <a:noFill/>
                </a:ln>
                <a:solidFill>
                  <a:prstClr val="black"/>
                </a:solidFill>
                <a:effectLst/>
                <a:uLnTx/>
                <a:uFillTx/>
                <a:latin typeface="Comic Sans MS"/>
                <a:ea typeface="+mn-ea"/>
                <a:cs typeface="Comic Sans MS"/>
              </a:rPr>
              <a:t>We can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predict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whether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a given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process  will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b spontaneous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by analyzing the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signs  of </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H and</a:t>
            </a:r>
            <a:r>
              <a:rPr kumimoji="0" sz="3600" b="0" i="0" u="none" strike="noStrike" kern="1200" cap="none" spc="-50"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S.</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973" y="8331"/>
            <a:ext cx="7040245" cy="697230"/>
          </a:xfrm>
          <a:prstGeom prst="rect">
            <a:avLst/>
          </a:prstGeom>
        </p:spPr>
        <p:txBody>
          <a:bodyPr vert="horz" wrap="square" lIns="0" tIns="13335" rIns="0" bIns="0" rtlCol="0">
            <a:spAutoFit/>
          </a:bodyPr>
          <a:lstStyle/>
          <a:p>
            <a:pPr marL="25400">
              <a:lnSpc>
                <a:spcPct val="100000"/>
              </a:lnSpc>
              <a:spcBef>
                <a:spcPts val="105"/>
              </a:spcBef>
              <a:tabLst>
                <a:tab pos="2114550" algn="l"/>
              </a:tabLst>
            </a:pPr>
            <a:r>
              <a:rPr dirty="0">
                <a:latin typeface="Symbol"/>
                <a:cs typeface="Symbol"/>
              </a:rPr>
              <a:t></a:t>
            </a:r>
            <a:r>
              <a:rPr dirty="0"/>
              <a:t>H,</a:t>
            </a:r>
            <a:r>
              <a:rPr spc="-25" dirty="0"/>
              <a:t> </a:t>
            </a:r>
            <a:r>
              <a:rPr dirty="0">
                <a:latin typeface="Symbol"/>
                <a:cs typeface="Symbol"/>
              </a:rPr>
              <a:t></a:t>
            </a:r>
            <a:r>
              <a:rPr dirty="0"/>
              <a:t>S</a:t>
            </a:r>
            <a:r>
              <a:rPr sz="4350" baseline="-21072" dirty="0"/>
              <a:t>,	</a:t>
            </a:r>
            <a:r>
              <a:rPr sz="4400" dirty="0"/>
              <a:t>and the </a:t>
            </a:r>
            <a:r>
              <a:rPr sz="4400" spc="-5" dirty="0"/>
              <a:t>Sign </a:t>
            </a:r>
            <a:r>
              <a:rPr sz="4400" dirty="0"/>
              <a:t>of</a:t>
            </a:r>
            <a:r>
              <a:rPr sz="4400" spc="-110" dirty="0"/>
              <a:t> </a:t>
            </a:r>
            <a:r>
              <a:rPr sz="4400" spc="5" dirty="0">
                <a:latin typeface="Symbol"/>
                <a:cs typeface="Symbol"/>
              </a:rPr>
              <a:t></a:t>
            </a:r>
            <a:r>
              <a:rPr sz="4400" spc="5" dirty="0"/>
              <a:t>G</a:t>
            </a:r>
            <a:endParaRPr sz="4400">
              <a:latin typeface="Symbol"/>
              <a:cs typeface="Symbol"/>
            </a:endParaRPr>
          </a:p>
        </p:txBody>
      </p:sp>
      <p:graphicFrame>
        <p:nvGraphicFramePr>
          <p:cNvPr id="3" name="object 3"/>
          <p:cNvGraphicFramePr>
            <a:graphicFrameLocks noGrp="1"/>
          </p:cNvGraphicFramePr>
          <p:nvPr/>
        </p:nvGraphicFramePr>
        <p:xfrm>
          <a:off x="2427351" y="1745233"/>
          <a:ext cx="9337039" cy="5009820"/>
        </p:xfrm>
        <a:graphic>
          <a:graphicData uri="http://schemas.openxmlformats.org/drawingml/2006/table">
            <a:tbl>
              <a:tblPr firstRow="1" bandRow="1">
                <a:tableStyleId>{2D5ABB26-0587-4C30-8999-92F81FD0307C}</a:tableStyleId>
              </a:tblPr>
              <a:tblGrid>
                <a:gridCol w="2334260">
                  <a:extLst>
                    <a:ext uri="{9D8B030D-6E8A-4147-A177-3AD203B41FA5}">
                      <a16:colId xmlns:a16="http://schemas.microsoft.com/office/drawing/2014/main" val="20000"/>
                    </a:ext>
                  </a:extLst>
                </a:gridCol>
                <a:gridCol w="2334260">
                  <a:extLst>
                    <a:ext uri="{9D8B030D-6E8A-4147-A177-3AD203B41FA5}">
                      <a16:colId xmlns:a16="http://schemas.microsoft.com/office/drawing/2014/main" val="20001"/>
                    </a:ext>
                  </a:extLst>
                </a:gridCol>
                <a:gridCol w="2334260">
                  <a:extLst>
                    <a:ext uri="{9D8B030D-6E8A-4147-A177-3AD203B41FA5}">
                      <a16:colId xmlns:a16="http://schemas.microsoft.com/office/drawing/2014/main" val="20002"/>
                    </a:ext>
                  </a:extLst>
                </a:gridCol>
                <a:gridCol w="2334259">
                  <a:extLst>
                    <a:ext uri="{9D8B030D-6E8A-4147-A177-3AD203B41FA5}">
                      <a16:colId xmlns:a16="http://schemas.microsoft.com/office/drawing/2014/main" val="20003"/>
                    </a:ext>
                  </a:extLst>
                </a:gridCol>
              </a:tblGrid>
              <a:tr h="1167638">
                <a:tc>
                  <a:txBody>
                    <a:bodyPr/>
                    <a:lstStyle/>
                    <a:p>
                      <a:pPr algn="ctr">
                        <a:lnSpc>
                          <a:spcPct val="100000"/>
                        </a:lnSpc>
                        <a:spcBef>
                          <a:spcPts val="2305"/>
                        </a:spcBef>
                      </a:pPr>
                      <a:r>
                        <a:rPr sz="2800" b="1" spc="-10" dirty="0">
                          <a:solidFill>
                            <a:srgbClr val="FFFFFF"/>
                          </a:solidFill>
                          <a:latin typeface="Comic Sans MS"/>
                          <a:cs typeface="Comic Sans MS"/>
                        </a:rPr>
                        <a:t>Sign </a:t>
                      </a:r>
                      <a:r>
                        <a:rPr sz="2800" b="1" spc="-5" dirty="0">
                          <a:solidFill>
                            <a:srgbClr val="FFFFFF"/>
                          </a:solidFill>
                          <a:latin typeface="Comic Sans MS"/>
                          <a:cs typeface="Comic Sans MS"/>
                        </a:rPr>
                        <a:t>of</a:t>
                      </a:r>
                      <a:r>
                        <a:rPr sz="2800" b="1" spc="-20" dirty="0">
                          <a:solidFill>
                            <a:srgbClr val="FFFFFF"/>
                          </a:solidFill>
                          <a:latin typeface="Comic Sans MS"/>
                          <a:cs typeface="Comic Sans MS"/>
                        </a:rPr>
                        <a:t> </a:t>
                      </a:r>
                      <a:r>
                        <a:rPr sz="2800" b="1" dirty="0">
                          <a:solidFill>
                            <a:srgbClr val="FFFFFF"/>
                          </a:solidFill>
                          <a:latin typeface="Symbol"/>
                          <a:cs typeface="Symbol"/>
                        </a:rPr>
                        <a:t></a:t>
                      </a:r>
                      <a:r>
                        <a:rPr sz="2800" b="1" dirty="0">
                          <a:solidFill>
                            <a:srgbClr val="FFFFFF"/>
                          </a:solidFill>
                          <a:latin typeface="Comic Sans MS"/>
                          <a:cs typeface="Comic Sans MS"/>
                        </a:rPr>
                        <a:t>H</a:t>
                      </a:r>
                      <a:endParaRPr sz="2800">
                        <a:latin typeface="Comic Sans MS"/>
                        <a:cs typeface="Comic Sans MS"/>
                      </a:endParaRPr>
                    </a:p>
                  </a:txBody>
                  <a:tcPr marL="0" marR="0" marT="292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tc>
                  <a:txBody>
                    <a:bodyPr/>
                    <a:lstStyle/>
                    <a:p>
                      <a:pPr algn="ctr">
                        <a:lnSpc>
                          <a:spcPct val="100000"/>
                        </a:lnSpc>
                        <a:spcBef>
                          <a:spcPts val="2305"/>
                        </a:spcBef>
                      </a:pPr>
                      <a:r>
                        <a:rPr sz="2800" b="1" spc="-10" dirty="0">
                          <a:solidFill>
                            <a:srgbClr val="FFFFFF"/>
                          </a:solidFill>
                          <a:latin typeface="Comic Sans MS"/>
                          <a:cs typeface="Comic Sans MS"/>
                        </a:rPr>
                        <a:t>Sign </a:t>
                      </a:r>
                      <a:r>
                        <a:rPr sz="2800" b="1" spc="-5" dirty="0">
                          <a:solidFill>
                            <a:srgbClr val="FFFFFF"/>
                          </a:solidFill>
                          <a:latin typeface="Comic Sans MS"/>
                          <a:cs typeface="Comic Sans MS"/>
                        </a:rPr>
                        <a:t>of</a:t>
                      </a:r>
                      <a:r>
                        <a:rPr sz="2800" b="1" spc="-15" dirty="0">
                          <a:solidFill>
                            <a:srgbClr val="FFFFFF"/>
                          </a:solidFill>
                          <a:latin typeface="Comic Sans MS"/>
                          <a:cs typeface="Comic Sans MS"/>
                        </a:rPr>
                        <a:t> </a:t>
                      </a:r>
                      <a:r>
                        <a:rPr sz="2800" b="1" dirty="0">
                          <a:solidFill>
                            <a:srgbClr val="FFFFFF"/>
                          </a:solidFill>
                          <a:latin typeface="Symbol"/>
                          <a:cs typeface="Symbol"/>
                        </a:rPr>
                        <a:t></a:t>
                      </a:r>
                      <a:r>
                        <a:rPr sz="2800" b="1" dirty="0">
                          <a:solidFill>
                            <a:srgbClr val="FFFFFF"/>
                          </a:solidFill>
                          <a:latin typeface="Comic Sans MS"/>
                          <a:cs typeface="Comic Sans MS"/>
                        </a:rPr>
                        <a:t>S</a:t>
                      </a:r>
                      <a:endParaRPr sz="2800">
                        <a:latin typeface="Comic Sans MS"/>
                        <a:cs typeface="Comic Sans MS"/>
                      </a:endParaRPr>
                    </a:p>
                  </a:txBody>
                  <a:tcPr marL="0" marR="0" marT="292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tc>
                  <a:txBody>
                    <a:bodyPr/>
                    <a:lstStyle/>
                    <a:p>
                      <a:pPr marL="1905" algn="ctr">
                        <a:lnSpc>
                          <a:spcPct val="100000"/>
                        </a:lnSpc>
                        <a:spcBef>
                          <a:spcPts val="2305"/>
                        </a:spcBef>
                      </a:pPr>
                      <a:r>
                        <a:rPr sz="2800" b="1" spc="-10" dirty="0">
                          <a:solidFill>
                            <a:srgbClr val="FFFFFF"/>
                          </a:solidFill>
                          <a:latin typeface="Comic Sans MS"/>
                          <a:cs typeface="Comic Sans MS"/>
                        </a:rPr>
                        <a:t>Sign </a:t>
                      </a:r>
                      <a:r>
                        <a:rPr sz="2800" b="1" spc="-5" dirty="0">
                          <a:solidFill>
                            <a:srgbClr val="FFFFFF"/>
                          </a:solidFill>
                          <a:latin typeface="Comic Sans MS"/>
                          <a:cs typeface="Comic Sans MS"/>
                        </a:rPr>
                        <a:t>of</a:t>
                      </a:r>
                      <a:r>
                        <a:rPr sz="2800" b="1" spc="-15" dirty="0">
                          <a:solidFill>
                            <a:srgbClr val="FFFFFF"/>
                          </a:solidFill>
                          <a:latin typeface="Comic Sans MS"/>
                          <a:cs typeface="Comic Sans MS"/>
                        </a:rPr>
                        <a:t> </a:t>
                      </a:r>
                      <a:r>
                        <a:rPr sz="2800" b="1" dirty="0">
                          <a:solidFill>
                            <a:srgbClr val="FFFFFF"/>
                          </a:solidFill>
                          <a:latin typeface="Symbol"/>
                          <a:cs typeface="Symbol"/>
                        </a:rPr>
                        <a:t></a:t>
                      </a:r>
                      <a:r>
                        <a:rPr sz="2800" b="1" dirty="0">
                          <a:solidFill>
                            <a:srgbClr val="FFFFFF"/>
                          </a:solidFill>
                          <a:latin typeface="Comic Sans MS"/>
                          <a:cs typeface="Comic Sans MS"/>
                        </a:rPr>
                        <a:t>G</a:t>
                      </a:r>
                      <a:endParaRPr sz="2800">
                        <a:latin typeface="Comic Sans MS"/>
                        <a:cs typeface="Comic Sans MS"/>
                      </a:endParaRPr>
                    </a:p>
                  </a:txBody>
                  <a:tcPr marL="0" marR="0" marT="2927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tc>
                  <a:txBody>
                    <a:bodyPr/>
                    <a:lstStyle/>
                    <a:p>
                      <a:pPr marL="531495" marR="480695" indent="-41275">
                        <a:lnSpc>
                          <a:spcPct val="100000"/>
                        </a:lnSpc>
                        <a:spcBef>
                          <a:spcPts val="1090"/>
                        </a:spcBef>
                      </a:pPr>
                      <a:r>
                        <a:rPr sz="2800" b="1" spc="-5" dirty="0">
                          <a:solidFill>
                            <a:srgbClr val="FFFFFF"/>
                          </a:solidFill>
                          <a:latin typeface="Comic Sans MS"/>
                          <a:cs typeface="Comic Sans MS"/>
                        </a:rPr>
                        <a:t>Type</a:t>
                      </a:r>
                      <a:r>
                        <a:rPr sz="2800" b="1" spc="-80" dirty="0">
                          <a:solidFill>
                            <a:srgbClr val="FFFFFF"/>
                          </a:solidFill>
                          <a:latin typeface="Comic Sans MS"/>
                          <a:cs typeface="Comic Sans MS"/>
                        </a:rPr>
                        <a:t> </a:t>
                      </a:r>
                      <a:r>
                        <a:rPr sz="2800" b="1" spc="-5" dirty="0">
                          <a:solidFill>
                            <a:srgbClr val="FFFFFF"/>
                          </a:solidFill>
                          <a:latin typeface="Comic Sans MS"/>
                          <a:cs typeface="Comic Sans MS"/>
                        </a:rPr>
                        <a:t>of  Process</a:t>
                      </a:r>
                      <a:endParaRPr sz="2800">
                        <a:latin typeface="Comic Sans MS"/>
                        <a:cs typeface="Comic Sans MS"/>
                      </a:endParaRPr>
                    </a:p>
                  </a:txBody>
                  <a:tcPr marL="0" marR="0" marT="1384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extLst>
                  <a:ext uri="{0D108BD9-81ED-4DB2-BD59-A6C34878D82A}">
                    <a16:rowId xmlns:a16="http://schemas.microsoft.com/office/drawing/2014/main" val="10000"/>
                  </a:ext>
                </a:extLst>
              </a:tr>
              <a:tr h="791082">
                <a:tc>
                  <a:txBody>
                    <a:bodyPr/>
                    <a:lstStyle/>
                    <a:p>
                      <a:pPr marL="635" algn="ctr">
                        <a:lnSpc>
                          <a:spcPct val="100000"/>
                        </a:lnSpc>
                        <a:spcBef>
                          <a:spcPts val="1435"/>
                        </a:spcBef>
                      </a:pPr>
                      <a:r>
                        <a:rPr sz="1800" b="1" spc="-80" dirty="0">
                          <a:latin typeface="Arial"/>
                          <a:cs typeface="Arial"/>
                        </a:rPr>
                        <a:t>negative</a:t>
                      </a:r>
                      <a:endParaRPr sz="1800">
                        <a:latin typeface="Arial"/>
                        <a:cs typeface="Arial"/>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0CDCC"/>
                    </a:solidFill>
                  </a:tcPr>
                </a:tc>
                <a:tc>
                  <a:txBody>
                    <a:bodyPr/>
                    <a:lstStyle/>
                    <a:p>
                      <a:pPr marL="3810" algn="ctr">
                        <a:lnSpc>
                          <a:spcPct val="100000"/>
                        </a:lnSpc>
                        <a:spcBef>
                          <a:spcPts val="1435"/>
                        </a:spcBef>
                      </a:pPr>
                      <a:r>
                        <a:rPr sz="1800" b="1" spc="-90" dirty="0">
                          <a:latin typeface="Arial"/>
                          <a:cs typeface="Arial"/>
                        </a:rPr>
                        <a:t>positive</a:t>
                      </a:r>
                      <a:endParaRPr sz="1800">
                        <a:latin typeface="Arial"/>
                        <a:cs typeface="Arial"/>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0CDCC"/>
                    </a:solidFill>
                  </a:tcPr>
                </a:tc>
                <a:tc>
                  <a:txBody>
                    <a:bodyPr/>
                    <a:lstStyle/>
                    <a:p>
                      <a:pPr marL="1270" algn="ctr">
                        <a:lnSpc>
                          <a:spcPct val="100000"/>
                        </a:lnSpc>
                        <a:spcBef>
                          <a:spcPts val="1435"/>
                        </a:spcBef>
                      </a:pPr>
                      <a:r>
                        <a:rPr sz="1800" b="1" spc="-80" dirty="0">
                          <a:latin typeface="Arial"/>
                          <a:cs typeface="Arial"/>
                        </a:rPr>
                        <a:t>negative</a:t>
                      </a:r>
                      <a:endParaRPr sz="1800">
                        <a:latin typeface="Arial"/>
                        <a:cs typeface="Arial"/>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0CDCC"/>
                    </a:solidFill>
                  </a:tcPr>
                </a:tc>
                <a:tc>
                  <a:txBody>
                    <a:bodyPr/>
                    <a:lstStyle/>
                    <a:p>
                      <a:pPr marL="635" algn="ctr">
                        <a:lnSpc>
                          <a:spcPct val="100000"/>
                        </a:lnSpc>
                        <a:spcBef>
                          <a:spcPts val="359"/>
                        </a:spcBef>
                      </a:pPr>
                      <a:r>
                        <a:rPr sz="1800" b="1" spc="-105" dirty="0">
                          <a:latin typeface="Arial"/>
                          <a:cs typeface="Arial"/>
                        </a:rPr>
                        <a:t>spontaneous </a:t>
                      </a:r>
                      <a:r>
                        <a:rPr sz="1800" b="1" spc="-40" dirty="0">
                          <a:latin typeface="Arial"/>
                          <a:cs typeface="Arial"/>
                        </a:rPr>
                        <a:t>at</a:t>
                      </a:r>
                      <a:r>
                        <a:rPr sz="1800" b="1" spc="-20" dirty="0">
                          <a:latin typeface="Arial"/>
                          <a:cs typeface="Arial"/>
                        </a:rPr>
                        <a:t> </a:t>
                      </a:r>
                      <a:r>
                        <a:rPr sz="1800" b="1" spc="-75" dirty="0">
                          <a:latin typeface="Arial"/>
                          <a:cs typeface="Arial"/>
                        </a:rPr>
                        <a:t>all</a:t>
                      </a:r>
                      <a:endParaRPr sz="1800">
                        <a:latin typeface="Arial"/>
                        <a:cs typeface="Arial"/>
                      </a:endParaRPr>
                    </a:p>
                    <a:p>
                      <a:pPr marL="3175" algn="ctr">
                        <a:lnSpc>
                          <a:spcPct val="100000"/>
                        </a:lnSpc>
                      </a:pPr>
                      <a:r>
                        <a:rPr sz="1800" b="1" spc="-85" dirty="0">
                          <a:latin typeface="Arial"/>
                          <a:cs typeface="Arial"/>
                        </a:rPr>
                        <a:t>temperatures</a:t>
                      </a:r>
                      <a:endParaRPr sz="1800">
                        <a:latin typeface="Arial"/>
                        <a:cs typeface="Arial"/>
                      </a:endParaRPr>
                    </a:p>
                  </a:txBody>
                  <a:tcPr marL="0" marR="0" marT="4571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0CDCC"/>
                    </a:solidFill>
                  </a:tcPr>
                </a:tc>
                <a:extLst>
                  <a:ext uri="{0D108BD9-81ED-4DB2-BD59-A6C34878D82A}">
                    <a16:rowId xmlns:a16="http://schemas.microsoft.com/office/drawing/2014/main" val="10001"/>
                  </a:ext>
                </a:extLst>
              </a:tr>
              <a:tr h="790956">
                <a:tc>
                  <a:txBody>
                    <a:bodyPr/>
                    <a:lstStyle/>
                    <a:p>
                      <a:pPr marL="1905" algn="ctr">
                        <a:lnSpc>
                          <a:spcPct val="100000"/>
                        </a:lnSpc>
                        <a:spcBef>
                          <a:spcPts val="1440"/>
                        </a:spcBef>
                      </a:pPr>
                      <a:r>
                        <a:rPr sz="1800" b="1" spc="-90" dirty="0">
                          <a:latin typeface="Arial"/>
                          <a:cs typeface="Arial"/>
                        </a:rPr>
                        <a:t>positive</a:t>
                      </a:r>
                      <a:endParaRPr sz="1800">
                        <a:latin typeface="Arial"/>
                        <a:cs typeface="Arial"/>
                      </a:endParaRPr>
                    </a:p>
                  </a:txBody>
                  <a:tcPr marL="0" marR="0" marT="1828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E8E7"/>
                    </a:solidFill>
                  </a:tcPr>
                </a:tc>
                <a:tc>
                  <a:txBody>
                    <a:bodyPr/>
                    <a:lstStyle/>
                    <a:p>
                      <a:pPr marL="635" algn="ctr">
                        <a:lnSpc>
                          <a:spcPct val="100000"/>
                        </a:lnSpc>
                        <a:spcBef>
                          <a:spcPts val="1440"/>
                        </a:spcBef>
                      </a:pPr>
                      <a:r>
                        <a:rPr sz="1800" b="1" spc="-80" dirty="0">
                          <a:latin typeface="Arial"/>
                          <a:cs typeface="Arial"/>
                        </a:rPr>
                        <a:t>negative</a:t>
                      </a:r>
                      <a:endParaRPr sz="1800">
                        <a:latin typeface="Arial"/>
                        <a:cs typeface="Arial"/>
                      </a:endParaRPr>
                    </a:p>
                  </a:txBody>
                  <a:tcPr marL="0" marR="0" marT="1828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E8E7"/>
                    </a:solidFill>
                  </a:tcPr>
                </a:tc>
                <a:tc>
                  <a:txBody>
                    <a:bodyPr/>
                    <a:lstStyle/>
                    <a:p>
                      <a:pPr marL="2540" algn="ctr">
                        <a:lnSpc>
                          <a:spcPct val="100000"/>
                        </a:lnSpc>
                        <a:spcBef>
                          <a:spcPts val="1440"/>
                        </a:spcBef>
                      </a:pPr>
                      <a:r>
                        <a:rPr sz="1800" b="1" spc="-90" dirty="0">
                          <a:latin typeface="Arial"/>
                          <a:cs typeface="Arial"/>
                        </a:rPr>
                        <a:t>positive</a:t>
                      </a:r>
                      <a:endParaRPr sz="1800">
                        <a:latin typeface="Arial"/>
                        <a:cs typeface="Arial"/>
                      </a:endParaRPr>
                    </a:p>
                  </a:txBody>
                  <a:tcPr marL="0" marR="0" marT="1828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E8E7"/>
                    </a:solidFill>
                  </a:tcPr>
                </a:tc>
                <a:tc>
                  <a:txBody>
                    <a:bodyPr/>
                    <a:lstStyle/>
                    <a:p>
                      <a:pPr marL="362585" marR="200025" indent="-152400">
                        <a:lnSpc>
                          <a:spcPct val="100000"/>
                        </a:lnSpc>
                        <a:spcBef>
                          <a:spcPts val="359"/>
                        </a:spcBef>
                      </a:pPr>
                      <a:r>
                        <a:rPr sz="1800" b="1" spc="-105" dirty="0">
                          <a:latin typeface="Arial"/>
                          <a:cs typeface="Arial"/>
                        </a:rPr>
                        <a:t>nonspontaneous </a:t>
                      </a:r>
                      <a:r>
                        <a:rPr sz="1800" b="1" spc="-40" dirty="0">
                          <a:latin typeface="Arial"/>
                          <a:cs typeface="Arial"/>
                        </a:rPr>
                        <a:t>at  </a:t>
                      </a:r>
                      <a:r>
                        <a:rPr sz="1800" b="1" spc="-75" dirty="0">
                          <a:latin typeface="Arial"/>
                          <a:cs typeface="Arial"/>
                        </a:rPr>
                        <a:t>all</a:t>
                      </a:r>
                      <a:r>
                        <a:rPr sz="1800" b="1" spc="-80" dirty="0">
                          <a:latin typeface="Arial"/>
                          <a:cs typeface="Arial"/>
                        </a:rPr>
                        <a:t> temperatures</a:t>
                      </a:r>
                      <a:endParaRPr sz="1800">
                        <a:latin typeface="Arial"/>
                        <a:cs typeface="Arial"/>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E8E7"/>
                    </a:solidFill>
                  </a:tcPr>
                </a:tc>
                <a:extLst>
                  <a:ext uri="{0D108BD9-81ED-4DB2-BD59-A6C34878D82A}">
                    <a16:rowId xmlns:a16="http://schemas.microsoft.com/office/drawing/2014/main" val="10002"/>
                  </a:ext>
                </a:extLst>
              </a:tr>
              <a:tr h="1130096">
                <a:tc>
                  <a:txBody>
                    <a:bodyPr/>
                    <a:lstStyle/>
                    <a:p>
                      <a:pPr marL="1905" algn="ctr">
                        <a:lnSpc>
                          <a:spcPct val="100000"/>
                        </a:lnSpc>
                        <a:spcBef>
                          <a:spcPts val="2775"/>
                        </a:spcBef>
                      </a:pPr>
                      <a:r>
                        <a:rPr sz="1800" b="1" spc="-90" dirty="0">
                          <a:latin typeface="Arial"/>
                          <a:cs typeface="Arial"/>
                        </a:rPr>
                        <a:t>positive</a:t>
                      </a:r>
                      <a:endParaRPr sz="1800">
                        <a:latin typeface="Arial"/>
                        <a:cs typeface="Arial"/>
                      </a:endParaRPr>
                    </a:p>
                  </a:txBody>
                  <a:tcPr marL="0" marR="0" marT="3524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0CDCC"/>
                    </a:solidFill>
                  </a:tcPr>
                </a:tc>
                <a:tc>
                  <a:txBody>
                    <a:bodyPr/>
                    <a:lstStyle/>
                    <a:p>
                      <a:pPr marL="3810" algn="ctr">
                        <a:lnSpc>
                          <a:spcPct val="100000"/>
                        </a:lnSpc>
                        <a:spcBef>
                          <a:spcPts val="2775"/>
                        </a:spcBef>
                      </a:pPr>
                      <a:r>
                        <a:rPr sz="1800" b="1" spc="-90" dirty="0">
                          <a:latin typeface="Arial"/>
                          <a:cs typeface="Arial"/>
                        </a:rPr>
                        <a:t>positive</a:t>
                      </a:r>
                      <a:endParaRPr sz="1800">
                        <a:latin typeface="Arial"/>
                        <a:cs typeface="Arial"/>
                      </a:endParaRPr>
                    </a:p>
                  </a:txBody>
                  <a:tcPr marL="0" marR="0" marT="3524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0CDCC"/>
                    </a:solidFill>
                  </a:tcPr>
                </a:tc>
                <a:tc>
                  <a:txBody>
                    <a:bodyPr/>
                    <a:lstStyle/>
                    <a:p>
                      <a:pPr>
                        <a:lnSpc>
                          <a:spcPct val="100000"/>
                        </a:lnSpc>
                        <a:spcBef>
                          <a:spcPts val="45"/>
                        </a:spcBef>
                      </a:pPr>
                      <a:endParaRPr sz="2550">
                        <a:latin typeface="Times New Roman"/>
                        <a:cs typeface="Times New Roman"/>
                      </a:endParaRPr>
                    </a:p>
                    <a:p>
                      <a:pPr algn="ctr">
                        <a:lnSpc>
                          <a:spcPct val="100000"/>
                        </a:lnSpc>
                      </a:pPr>
                      <a:r>
                        <a:rPr sz="1800" b="1" spc="-35" dirty="0">
                          <a:latin typeface="Arial"/>
                          <a:cs typeface="Arial"/>
                        </a:rPr>
                        <a:t>(</a:t>
                      </a:r>
                      <a:r>
                        <a:rPr sz="1800" b="1" spc="-35" dirty="0">
                          <a:latin typeface="Symbol"/>
                          <a:cs typeface="Symbol"/>
                        </a:rPr>
                        <a:t></a:t>
                      </a:r>
                      <a:r>
                        <a:rPr sz="1800" b="1" spc="-35" dirty="0">
                          <a:latin typeface="Arial"/>
                          <a:cs typeface="Arial"/>
                        </a:rPr>
                        <a:t>) </a:t>
                      </a:r>
                      <a:r>
                        <a:rPr sz="1800" b="1" spc="-60" dirty="0">
                          <a:latin typeface="Arial"/>
                          <a:cs typeface="Arial"/>
                        </a:rPr>
                        <a:t>or</a:t>
                      </a:r>
                      <a:r>
                        <a:rPr sz="1800" b="1" spc="-65" dirty="0">
                          <a:latin typeface="Arial"/>
                          <a:cs typeface="Arial"/>
                        </a:rPr>
                        <a:t> </a:t>
                      </a:r>
                      <a:r>
                        <a:rPr sz="1800" b="1" spc="20" dirty="0">
                          <a:latin typeface="Arial"/>
                          <a:cs typeface="Arial"/>
                        </a:rPr>
                        <a:t>(+)</a:t>
                      </a:r>
                      <a:endParaRPr sz="1800">
                        <a:latin typeface="Arial"/>
                        <a:cs typeface="Arial"/>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0CDCC"/>
                    </a:solidFill>
                  </a:tcPr>
                </a:tc>
                <a:tc>
                  <a:txBody>
                    <a:bodyPr/>
                    <a:lstStyle/>
                    <a:p>
                      <a:pPr marL="194945" marR="184150" indent="-1905" algn="ctr">
                        <a:lnSpc>
                          <a:spcPct val="100000"/>
                        </a:lnSpc>
                        <a:spcBef>
                          <a:spcPts val="615"/>
                        </a:spcBef>
                      </a:pPr>
                      <a:r>
                        <a:rPr sz="1800" b="1" spc="-110" dirty="0">
                          <a:latin typeface="Arial"/>
                          <a:cs typeface="Arial"/>
                        </a:rPr>
                        <a:t>Spontaneous </a:t>
                      </a:r>
                      <a:r>
                        <a:rPr sz="1800" b="1" spc="-50" dirty="0">
                          <a:latin typeface="Arial"/>
                          <a:cs typeface="Arial"/>
                        </a:rPr>
                        <a:t>if </a:t>
                      </a:r>
                      <a:r>
                        <a:rPr sz="1800" b="1" spc="-45" dirty="0">
                          <a:latin typeface="Arial"/>
                          <a:cs typeface="Arial"/>
                        </a:rPr>
                        <a:t>the  </a:t>
                      </a:r>
                      <a:r>
                        <a:rPr sz="1800" b="1" spc="-65" dirty="0">
                          <a:latin typeface="Arial"/>
                          <a:cs typeface="Arial"/>
                        </a:rPr>
                        <a:t>temperature </a:t>
                      </a:r>
                      <a:r>
                        <a:rPr sz="1800" b="1" spc="-150" dirty="0">
                          <a:latin typeface="Arial"/>
                          <a:cs typeface="Arial"/>
                        </a:rPr>
                        <a:t>is </a:t>
                      </a:r>
                      <a:r>
                        <a:rPr sz="1800" b="1" spc="-75" dirty="0">
                          <a:latin typeface="Arial"/>
                          <a:cs typeface="Arial"/>
                        </a:rPr>
                        <a:t>high  </a:t>
                      </a:r>
                      <a:r>
                        <a:rPr sz="1800" b="1" spc="-80" dirty="0">
                          <a:latin typeface="Arial"/>
                          <a:cs typeface="Arial"/>
                        </a:rPr>
                        <a:t>enough</a:t>
                      </a:r>
                      <a:endParaRPr sz="1800">
                        <a:latin typeface="Arial"/>
                        <a:cs typeface="Arial"/>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0CDCC"/>
                    </a:solidFill>
                  </a:tcPr>
                </a:tc>
                <a:extLst>
                  <a:ext uri="{0D108BD9-81ED-4DB2-BD59-A6C34878D82A}">
                    <a16:rowId xmlns:a16="http://schemas.microsoft.com/office/drawing/2014/main" val="10003"/>
                  </a:ext>
                </a:extLst>
              </a:tr>
              <a:tr h="1130048">
                <a:tc>
                  <a:txBody>
                    <a:bodyPr/>
                    <a:lstStyle/>
                    <a:p>
                      <a:pPr marL="635" algn="ctr">
                        <a:lnSpc>
                          <a:spcPct val="100000"/>
                        </a:lnSpc>
                        <a:spcBef>
                          <a:spcPts val="2775"/>
                        </a:spcBef>
                      </a:pPr>
                      <a:r>
                        <a:rPr sz="1800" b="1" spc="-80" dirty="0">
                          <a:latin typeface="Arial"/>
                          <a:cs typeface="Arial"/>
                        </a:rPr>
                        <a:t>negative</a:t>
                      </a:r>
                      <a:endParaRPr sz="1800">
                        <a:latin typeface="Arial"/>
                        <a:cs typeface="Arial"/>
                      </a:endParaRPr>
                    </a:p>
                  </a:txBody>
                  <a:tcPr marL="0" marR="0" marT="3524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E8E7"/>
                    </a:solidFill>
                  </a:tcPr>
                </a:tc>
                <a:tc>
                  <a:txBody>
                    <a:bodyPr/>
                    <a:lstStyle/>
                    <a:p>
                      <a:pPr marL="635" algn="ctr">
                        <a:lnSpc>
                          <a:spcPct val="100000"/>
                        </a:lnSpc>
                        <a:spcBef>
                          <a:spcPts val="2775"/>
                        </a:spcBef>
                      </a:pPr>
                      <a:r>
                        <a:rPr sz="1800" b="1" spc="-80" dirty="0">
                          <a:latin typeface="Arial"/>
                          <a:cs typeface="Arial"/>
                        </a:rPr>
                        <a:t>negative</a:t>
                      </a:r>
                      <a:endParaRPr sz="1800">
                        <a:latin typeface="Arial"/>
                        <a:cs typeface="Arial"/>
                      </a:endParaRPr>
                    </a:p>
                  </a:txBody>
                  <a:tcPr marL="0" marR="0" marT="3524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E8E7"/>
                    </a:solidFill>
                  </a:tcPr>
                </a:tc>
                <a:tc>
                  <a:txBody>
                    <a:bodyPr/>
                    <a:lstStyle/>
                    <a:p>
                      <a:pPr>
                        <a:lnSpc>
                          <a:spcPct val="100000"/>
                        </a:lnSpc>
                        <a:spcBef>
                          <a:spcPts val="45"/>
                        </a:spcBef>
                      </a:pPr>
                      <a:endParaRPr sz="2550">
                        <a:latin typeface="Times New Roman"/>
                        <a:cs typeface="Times New Roman"/>
                      </a:endParaRPr>
                    </a:p>
                    <a:p>
                      <a:pPr algn="ctr">
                        <a:lnSpc>
                          <a:spcPct val="100000"/>
                        </a:lnSpc>
                        <a:spcBef>
                          <a:spcPts val="5"/>
                        </a:spcBef>
                      </a:pPr>
                      <a:r>
                        <a:rPr sz="1800" b="1" spc="20" dirty="0">
                          <a:latin typeface="Arial"/>
                          <a:cs typeface="Arial"/>
                        </a:rPr>
                        <a:t>(+) </a:t>
                      </a:r>
                      <a:r>
                        <a:rPr sz="1800" b="1" spc="-60" dirty="0">
                          <a:latin typeface="Arial"/>
                          <a:cs typeface="Arial"/>
                        </a:rPr>
                        <a:t>or</a:t>
                      </a:r>
                      <a:r>
                        <a:rPr sz="1800" b="1" spc="-140" dirty="0">
                          <a:latin typeface="Arial"/>
                          <a:cs typeface="Arial"/>
                        </a:rPr>
                        <a:t> </a:t>
                      </a:r>
                      <a:r>
                        <a:rPr sz="1800" b="1" spc="-35" dirty="0">
                          <a:latin typeface="Arial"/>
                          <a:cs typeface="Arial"/>
                        </a:rPr>
                        <a:t>(</a:t>
                      </a:r>
                      <a:r>
                        <a:rPr sz="1800" b="1" spc="-35" dirty="0">
                          <a:latin typeface="Symbol"/>
                          <a:cs typeface="Symbol"/>
                        </a:rPr>
                        <a:t></a:t>
                      </a:r>
                      <a:r>
                        <a:rPr sz="1800" b="1" spc="-35" dirty="0">
                          <a:latin typeface="Arial"/>
                          <a:cs typeface="Arial"/>
                        </a:rPr>
                        <a:t>)</a:t>
                      </a:r>
                      <a:endParaRPr sz="1800">
                        <a:latin typeface="Arial"/>
                        <a:cs typeface="Arial"/>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E8E7"/>
                    </a:solidFill>
                  </a:tcPr>
                </a:tc>
                <a:tc>
                  <a:txBody>
                    <a:bodyPr/>
                    <a:lstStyle/>
                    <a:p>
                      <a:pPr marL="231140" marR="222250" algn="ctr">
                        <a:lnSpc>
                          <a:spcPct val="100000"/>
                        </a:lnSpc>
                        <a:spcBef>
                          <a:spcPts val="615"/>
                        </a:spcBef>
                      </a:pPr>
                      <a:r>
                        <a:rPr sz="1800" b="1" spc="-110" dirty="0">
                          <a:latin typeface="Arial"/>
                          <a:cs typeface="Arial"/>
                        </a:rPr>
                        <a:t>Spontaneous </a:t>
                      </a:r>
                      <a:r>
                        <a:rPr sz="1800" b="1" spc="-50" dirty="0">
                          <a:latin typeface="Arial"/>
                          <a:cs typeface="Arial"/>
                        </a:rPr>
                        <a:t>if </a:t>
                      </a:r>
                      <a:r>
                        <a:rPr sz="1800" b="1" spc="-45" dirty="0">
                          <a:latin typeface="Arial"/>
                          <a:cs typeface="Arial"/>
                        </a:rPr>
                        <a:t>the  </a:t>
                      </a:r>
                      <a:r>
                        <a:rPr sz="1800" b="1" spc="-65" dirty="0">
                          <a:latin typeface="Arial"/>
                          <a:cs typeface="Arial"/>
                        </a:rPr>
                        <a:t>temperature </a:t>
                      </a:r>
                      <a:r>
                        <a:rPr sz="1800" b="1" spc="-150" dirty="0">
                          <a:latin typeface="Arial"/>
                          <a:cs typeface="Arial"/>
                        </a:rPr>
                        <a:t>is </a:t>
                      </a:r>
                      <a:r>
                        <a:rPr sz="1800" b="1" spc="-70" dirty="0">
                          <a:latin typeface="Arial"/>
                          <a:cs typeface="Arial"/>
                        </a:rPr>
                        <a:t>low  </a:t>
                      </a:r>
                      <a:r>
                        <a:rPr sz="1800" b="1" spc="-80" dirty="0">
                          <a:latin typeface="Arial"/>
                          <a:cs typeface="Arial"/>
                        </a:rPr>
                        <a:t>enough</a:t>
                      </a:r>
                      <a:endParaRPr sz="1800">
                        <a:latin typeface="Arial"/>
                        <a:cs typeface="Arial"/>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E8E7"/>
                    </a:solidFill>
                  </a:tcPr>
                </a:tc>
                <a:extLst>
                  <a:ext uri="{0D108BD9-81ED-4DB2-BD59-A6C34878D82A}">
                    <a16:rowId xmlns:a16="http://schemas.microsoft.com/office/drawing/2014/main" val="10004"/>
                  </a:ext>
                </a:extLst>
              </a:tr>
            </a:tbl>
          </a:graphicData>
        </a:graphic>
      </p:graphicFrame>
      <p:sp>
        <p:nvSpPr>
          <p:cNvPr id="4" name="object 4"/>
          <p:cNvSpPr txBox="1"/>
          <p:nvPr/>
        </p:nvSpPr>
        <p:spPr>
          <a:xfrm>
            <a:off x="4831841" y="938911"/>
            <a:ext cx="4095115" cy="6350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842895" algn="l"/>
              </a:tabLst>
              <a:defRPr/>
            </a:pPr>
            <a:r>
              <a:rPr kumimoji="0" sz="4000" b="1" i="0" u="none" strike="noStrike" kern="1200" cap="none" spc="0" normalizeH="0" baseline="0" noProof="0" dirty="0">
                <a:ln>
                  <a:noFill/>
                </a:ln>
                <a:solidFill>
                  <a:srgbClr val="C00000"/>
                </a:solidFill>
                <a:effectLst/>
                <a:uLnTx/>
                <a:uFillTx/>
                <a:latin typeface="Symbol"/>
                <a:ea typeface="+mn-ea"/>
                <a:cs typeface="Symbol"/>
              </a:rPr>
              <a:t></a:t>
            </a:r>
            <a:r>
              <a:rPr kumimoji="0" sz="4000" b="1" i="0" u="none" strike="noStrike" kern="1200" cap="none" spc="0" normalizeH="0" baseline="0" noProof="0" dirty="0">
                <a:ln>
                  <a:noFill/>
                </a:ln>
                <a:solidFill>
                  <a:srgbClr val="C00000"/>
                </a:solidFill>
                <a:effectLst/>
                <a:uLnTx/>
                <a:uFillTx/>
                <a:latin typeface="Comic Sans MS"/>
                <a:ea typeface="+mn-ea"/>
                <a:cs typeface="Comic Sans MS"/>
              </a:rPr>
              <a:t>G </a:t>
            </a:r>
            <a:r>
              <a:rPr kumimoji="0" sz="4000" b="1" i="0" u="none" strike="noStrike" kern="1200" cap="none" spc="-5" normalizeH="0" baseline="0" noProof="0" dirty="0">
                <a:ln>
                  <a:noFill/>
                </a:ln>
                <a:solidFill>
                  <a:srgbClr val="C00000"/>
                </a:solidFill>
                <a:effectLst/>
                <a:uLnTx/>
                <a:uFillTx/>
                <a:latin typeface="Comic Sans MS"/>
                <a:ea typeface="+mn-ea"/>
                <a:cs typeface="Comic Sans MS"/>
              </a:rPr>
              <a:t>=</a:t>
            </a:r>
            <a:r>
              <a:rPr kumimoji="0" sz="4000" b="1" i="0" u="none" strike="noStrike" kern="1200" cap="none" spc="5" normalizeH="0" baseline="0" noProof="0" dirty="0">
                <a:ln>
                  <a:noFill/>
                </a:ln>
                <a:solidFill>
                  <a:srgbClr val="C00000"/>
                </a:solidFill>
                <a:effectLst/>
                <a:uLnTx/>
                <a:uFillTx/>
                <a:latin typeface="Comic Sans MS"/>
                <a:ea typeface="+mn-ea"/>
                <a:cs typeface="Comic Sans MS"/>
              </a:rPr>
              <a:t> </a:t>
            </a:r>
            <a:r>
              <a:rPr kumimoji="0" sz="4000" b="1" i="0" u="none" strike="noStrike" kern="1200" cap="none" spc="0" normalizeH="0" baseline="0" noProof="0" dirty="0">
                <a:ln>
                  <a:noFill/>
                </a:ln>
                <a:solidFill>
                  <a:srgbClr val="C00000"/>
                </a:solidFill>
                <a:effectLst/>
                <a:uLnTx/>
                <a:uFillTx/>
                <a:latin typeface="Symbol"/>
                <a:ea typeface="+mn-ea"/>
                <a:cs typeface="Symbol"/>
              </a:rPr>
              <a:t></a:t>
            </a:r>
            <a:r>
              <a:rPr kumimoji="0" sz="4000" b="1" i="0" u="none" strike="noStrike" kern="1200" cap="none" spc="0" normalizeH="0" baseline="0" noProof="0" dirty="0">
                <a:ln>
                  <a:noFill/>
                </a:ln>
                <a:solidFill>
                  <a:srgbClr val="C00000"/>
                </a:solidFill>
                <a:effectLst/>
                <a:uLnTx/>
                <a:uFillTx/>
                <a:latin typeface="Comic Sans MS"/>
                <a:ea typeface="+mn-ea"/>
                <a:cs typeface="Comic Sans MS"/>
              </a:rPr>
              <a:t>H </a:t>
            </a:r>
            <a:r>
              <a:rPr kumimoji="0" sz="4000" b="1" i="0" u="none" strike="noStrike" kern="1200" cap="none" spc="-5" normalizeH="0" baseline="0" noProof="0" dirty="0">
                <a:ln>
                  <a:noFill/>
                </a:ln>
                <a:solidFill>
                  <a:srgbClr val="C00000"/>
                </a:solidFill>
                <a:effectLst/>
                <a:uLnTx/>
                <a:uFillTx/>
                <a:latin typeface="Symbol"/>
                <a:ea typeface="+mn-ea"/>
                <a:cs typeface="Symbol"/>
              </a:rPr>
              <a:t></a:t>
            </a:r>
            <a:r>
              <a:rPr kumimoji="0" sz="4000" b="0" i="0" u="none" strike="noStrike" kern="1200" cap="none" spc="-5" normalizeH="0" baseline="0" noProof="0" dirty="0">
                <a:ln>
                  <a:noFill/>
                </a:ln>
                <a:solidFill>
                  <a:srgbClr val="C00000"/>
                </a:solidFill>
                <a:effectLst/>
                <a:uLnTx/>
                <a:uFillTx/>
                <a:latin typeface="Times New Roman"/>
                <a:ea typeface="+mn-ea"/>
                <a:cs typeface="Times New Roman"/>
              </a:rPr>
              <a:t>	</a:t>
            </a:r>
            <a:r>
              <a:rPr kumimoji="0" sz="4000" b="1" i="0" u="none" strike="noStrike" kern="1200" cap="none" spc="-5" normalizeH="0" baseline="0" noProof="0" dirty="0">
                <a:ln>
                  <a:noFill/>
                </a:ln>
                <a:solidFill>
                  <a:srgbClr val="C00000"/>
                </a:solidFill>
                <a:effectLst/>
                <a:uLnTx/>
                <a:uFillTx/>
                <a:latin typeface="Comic Sans MS"/>
                <a:ea typeface="+mn-ea"/>
                <a:cs typeface="Comic Sans MS"/>
              </a:rPr>
              <a:t>T</a:t>
            </a:r>
            <a:r>
              <a:rPr kumimoji="0" sz="4000" b="1" i="0" u="none" strike="noStrike" kern="1200" cap="none" spc="-80" normalizeH="0" baseline="0" noProof="0" dirty="0">
                <a:ln>
                  <a:noFill/>
                </a:ln>
                <a:solidFill>
                  <a:srgbClr val="C00000"/>
                </a:solidFill>
                <a:effectLst/>
                <a:uLnTx/>
                <a:uFillTx/>
                <a:latin typeface="Comic Sans MS"/>
                <a:ea typeface="+mn-ea"/>
                <a:cs typeface="Comic Sans MS"/>
              </a:rPr>
              <a:t> </a:t>
            </a:r>
            <a:r>
              <a:rPr kumimoji="0" sz="4000" b="1" i="0" u="none" strike="noStrike" kern="1200" cap="none" spc="0" normalizeH="0" baseline="0" noProof="0" dirty="0">
                <a:ln>
                  <a:noFill/>
                </a:ln>
                <a:solidFill>
                  <a:srgbClr val="C00000"/>
                </a:solidFill>
                <a:effectLst/>
                <a:uLnTx/>
                <a:uFillTx/>
                <a:latin typeface="Symbol"/>
                <a:ea typeface="+mn-ea"/>
                <a:cs typeface="Symbol"/>
              </a:rPr>
              <a:t></a:t>
            </a:r>
            <a:r>
              <a:rPr kumimoji="0" sz="4000" b="1" i="0" u="none" strike="noStrike" kern="1200" cap="none" spc="0" normalizeH="0" baseline="0" noProof="0" dirty="0">
                <a:ln>
                  <a:noFill/>
                </a:ln>
                <a:solidFill>
                  <a:srgbClr val="C00000"/>
                </a:solidFill>
                <a:effectLst/>
                <a:uLnTx/>
                <a:uFillTx/>
                <a:latin typeface="Comic Sans MS"/>
                <a:ea typeface="+mn-ea"/>
                <a:cs typeface="Comic Sans MS"/>
              </a:rPr>
              <a:t>S</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0033" y="8331"/>
            <a:ext cx="10488930" cy="697230"/>
          </a:xfrm>
          <a:prstGeom prst="rect">
            <a:avLst/>
          </a:prstGeom>
        </p:spPr>
        <p:txBody>
          <a:bodyPr vert="horz" wrap="square" lIns="0" tIns="13335" rIns="0" bIns="0" rtlCol="0">
            <a:spAutoFit/>
          </a:bodyPr>
          <a:lstStyle/>
          <a:p>
            <a:pPr marL="12700">
              <a:lnSpc>
                <a:spcPct val="100000"/>
              </a:lnSpc>
              <a:spcBef>
                <a:spcPts val="105"/>
              </a:spcBef>
              <a:tabLst>
                <a:tab pos="2131060" algn="l"/>
              </a:tabLst>
            </a:pPr>
            <a:r>
              <a:rPr dirty="0"/>
              <a:t>Case</a:t>
            </a:r>
            <a:r>
              <a:rPr spc="-15" dirty="0"/>
              <a:t> </a:t>
            </a:r>
            <a:r>
              <a:rPr spc="-5" dirty="0"/>
              <a:t>1:	</a:t>
            </a:r>
            <a:r>
              <a:rPr dirty="0">
                <a:latin typeface="Symbol"/>
                <a:cs typeface="Symbol"/>
              </a:rPr>
              <a:t></a:t>
            </a:r>
            <a:r>
              <a:rPr dirty="0"/>
              <a:t>H and </a:t>
            </a:r>
            <a:r>
              <a:rPr dirty="0">
                <a:latin typeface="Symbol"/>
                <a:cs typeface="Symbol"/>
              </a:rPr>
              <a:t></a:t>
            </a:r>
            <a:r>
              <a:rPr dirty="0"/>
              <a:t>S </a:t>
            </a:r>
            <a:r>
              <a:rPr spc="-5" dirty="0"/>
              <a:t>Agree</a:t>
            </a:r>
            <a:r>
              <a:rPr spc="-110" dirty="0"/>
              <a:t> </a:t>
            </a:r>
            <a:r>
              <a:rPr spc="-5" dirty="0"/>
              <a:t>(Spontaneous)</a:t>
            </a:r>
          </a:p>
        </p:txBody>
      </p:sp>
      <p:sp>
        <p:nvSpPr>
          <p:cNvPr id="3" name="object 3"/>
          <p:cNvSpPr txBox="1"/>
          <p:nvPr/>
        </p:nvSpPr>
        <p:spPr>
          <a:xfrm>
            <a:off x="1881885" y="5301792"/>
            <a:ext cx="3712210" cy="6350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17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10"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4" name="object 4"/>
          <p:cNvSpPr txBox="1"/>
          <p:nvPr/>
        </p:nvSpPr>
        <p:spPr>
          <a:xfrm>
            <a:off x="1881885" y="5987897"/>
            <a:ext cx="7919720" cy="6350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1" i="0" u="none" strike="noStrike" kern="1200" cap="none" spc="0" normalizeH="0" baseline="0" noProof="0" dirty="0">
                <a:ln>
                  <a:noFill/>
                </a:ln>
                <a:solidFill>
                  <a:srgbClr val="FF0000"/>
                </a:solidFill>
                <a:effectLst/>
                <a:uLnTx/>
                <a:uFillTx/>
                <a:latin typeface="Symbol"/>
                <a:ea typeface="+mn-ea"/>
                <a:cs typeface="Symbol"/>
              </a:rPr>
              <a:t></a:t>
            </a:r>
            <a:r>
              <a:rPr kumimoji="0" sz="4000" b="1" i="0" u="none" strike="noStrike" kern="1200" cap="none" spc="0" normalizeH="0" baseline="0" noProof="0" dirty="0">
                <a:ln>
                  <a:noFill/>
                </a:ln>
                <a:solidFill>
                  <a:srgbClr val="FF0000"/>
                </a:solidFill>
                <a:effectLst/>
                <a:uLnTx/>
                <a:uFillTx/>
                <a:latin typeface="Comic Sans MS"/>
                <a:ea typeface="+mn-ea"/>
                <a:cs typeface="Comic Sans MS"/>
              </a:rPr>
              <a:t>G </a:t>
            </a:r>
            <a:r>
              <a:rPr kumimoji="0" sz="4000" b="1" i="0" u="none" strike="noStrike" kern="1200" cap="none" spc="-5" normalizeH="0" baseline="0" noProof="0" dirty="0">
                <a:ln>
                  <a:noFill/>
                </a:ln>
                <a:solidFill>
                  <a:srgbClr val="FF0000"/>
                </a:solidFill>
                <a:effectLst/>
                <a:uLnTx/>
                <a:uFillTx/>
                <a:latin typeface="Comic Sans MS"/>
                <a:ea typeface="+mn-ea"/>
                <a:cs typeface="Comic Sans MS"/>
              </a:rPr>
              <a:t>= a </a:t>
            </a:r>
            <a:r>
              <a:rPr kumimoji="0" sz="4000" b="1" i="0" u="none" strike="noStrike" kern="1200" cap="none" spc="-10" normalizeH="0" baseline="0" noProof="0" dirty="0">
                <a:ln>
                  <a:noFill/>
                </a:ln>
                <a:solidFill>
                  <a:srgbClr val="FF0000"/>
                </a:solidFill>
                <a:effectLst/>
                <a:uLnTx/>
                <a:uFillTx/>
                <a:latin typeface="Comic Sans MS"/>
                <a:ea typeface="+mn-ea"/>
                <a:cs typeface="Comic Sans MS"/>
              </a:rPr>
              <a:t>negative number (any</a:t>
            </a:r>
            <a:r>
              <a:rPr kumimoji="0" sz="4000" b="1" i="0" u="none" strike="noStrike" kern="1200" cap="none" spc="85" normalizeH="0" baseline="0" noProof="0" dirty="0">
                <a:ln>
                  <a:noFill/>
                </a:ln>
                <a:solidFill>
                  <a:srgbClr val="FF0000"/>
                </a:solidFill>
                <a:effectLst/>
                <a:uLnTx/>
                <a:uFillTx/>
                <a:latin typeface="Comic Sans MS"/>
                <a:ea typeface="+mn-ea"/>
                <a:cs typeface="Comic Sans MS"/>
              </a:rPr>
              <a:t> </a:t>
            </a:r>
            <a:r>
              <a:rPr kumimoji="0" sz="4000" b="1" i="0" u="none" strike="noStrike" kern="1200" cap="none" spc="-5" normalizeH="0" baseline="0" noProof="0" dirty="0">
                <a:ln>
                  <a:noFill/>
                </a:ln>
                <a:solidFill>
                  <a:srgbClr val="FF0000"/>
                </a:solidFill>
                <a:effectLst/>
                <a:uLnTx/>
                <a:uFillTx/>
                <a:latin typeface="Comic Sans MS"/>
                <a:ea typeface="+mn-ea"/>
                <a:cs typeface="Comic Sans MS"/>
              </a:rPr>
              <a:t>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5" name="object 5"/>
          <p:cNvSpPr/>
          <p:nvPr/>
        </p:nvSpPr>
        <p:spPr>
          <a:xfrm>
            <a:off x="7818119" y="4905247"/>
            <a:ext cx="1587500" cy="584200"/>
          </a:xfrm>
          <a:custGeom>
            <a:avLst/>
            <a:gdLst/>
            <a:ahLst/>
            <a:cxnLst/>
            <a:rect l="l" t="t" r="r" b="b"/>
            <a:pathLst>
              <a:path w="1587500" h="584200">
                <a:moveTo>
                  <a:pt x="173839" y="54765"/>
                </a:moveTo>
                <a:lnTo>
                  <a:pt x="155233" y="109650"/>
                </a:lnTo>
                <a:lnTo>
                  <a:pt x="1549019" y="582548"/>
                </a:lnTo>
                <a:lnTo>
                  <a:pt x="1560415" y="583979"/>
                </a:lnTo>
                <a:lnTo>
                  <a:pt x="1571132" y="581040"/>
                </a:lnTo>
                <a:lnTo>
                  <a:pt x="1579969" y="574315"/>
                </a:lnTo>
                <a:lnTo>
                  <a:pt x="1585722" y="564388"/>
                </a:lnTo>
                <a:lnTo>
                  <a:pt x="1587226" y="552991"/>
                </a:lnTo>
                <a:lnTo>
                  <a:pt x="1584325" y="542274"/>
                </a:lnTo>
                <a:lnTo>
                  <a:pt x="1577613" y="533437"/>
                </a:lnTo>
                <a:lnTo>
                  <a:pt x="1567687" y="527685"/>
                </a:lnTo>
                <a:lnTo>
                  <a:pt x="173839" y="54765"/>
                </a:lnTo>
                <a:close/>
              </a:path>
              <a:path w="1587500" h="584200">
                <a:moveTo>
                  <a:pt x="192404" y="0"/>
                </a:moveTo>
                <a:lnTo>
                  <a:pt x="0" y="26415"/>
                </a:lnTo>
                <a:lnTo>
                  <a:pt x="136651" y="164464"/>
                </a:lnTo>
                <a:lnTo>
                  <a:pt x="155233" y="109650"/>
                </a:lnTo>
                <a:lnTo>
                  <a:pt x="127761" y="100329"/>
                </a:lnTo>
                <a:lnTo>
                  <a:pt x="117836" y="94577"/>
                </a:lnTo>
                <a:lnTo>
                  <a:pt x="111125" y="85740"/>
                </a:lnTo>
                <a:lnTo>
                  <a:pt x="108223" y="75023"/>
                </a:lnTo>
                <a:lnTo>
                  <a:pt x="109727" y="63626"/>
                </a:lnTo>
                <a:lnTo>
                  <a:pt x="115480" y="53699"/>
                </a:lnTo>
                <a:lnTo>
                  <a:pt x="124317" y="46974"/>
                </a:lnTo>
                <a:lnTo>
                  <a:pt x="135034" y="44035"/>
                </a:lnTo>
                <a:lnTo>
                  <a:pt x="177477" y="44035"/>
                </a:lnTo>
                <a:lnTo>
                  <a:pt x="192404" y="0"/>
                </a:lnTo>
                <a:close/>
              </a:path>
              <a:path w="1587500" h="584200">
                <a:moveTo>
                  <a:pt x="135034" y="44035"/>
                </a:moveTo>
                <a:lnTo>
                  <a:pt x="124317" y="46974"/>
                </a:lnTo>
                <a:lnTo>
                  <a:pt x="115480" y="53699"/>
                </a:lnTo>
                <a:lnTo>
                  <a:pt x="109727" y="63626"/>
                </a:lnTo>
                <a:lnTo>
                  <a:pt x="108223" y="75023"/>
                </a:lnTo>
                <a:lnTo>
                  <a:pt x="111125" y="85740"/>
                </a:lnTo>
                <a:lnTo>
                  <a:pt x="117836" y="94577"/>
                </a:lnTo>
                <a:lnTo>
                  <a:pt x="127761" y="100329"/>
                </a:lnTo>
                <a:lnTo>
                  <a:pt x="155233" y="109650"/>
                </a:lnTo>
                <a:lnTo>
                  <a:pt x="173839" y="54765"/>
                </a:lnTo>
                <a:lnTo>
                  <a:pt x="146430" y="45465"/>
                </a:lnTo>
                <a:lnTo>
                  <a:pt x="135034" y="44035"/>
                </a:lnTo>
                <a:close/>
              </a:path>
              <a:path w="1587500" h="584200">
                <a:moveTo>
                  <a:pt x="177477" y="44035"/>
                </a:moveTo>
                <a:lnTo>
                  <a:pt x="135034" y="44035"/>
                </a:lnTo>
                <a:lnTo>
                  <a:pt x="146430" y="45465"/>
                </a:lnTo>
                <a:lnTo>
                  <a:pt x="173839" y="54765"/>
                </a:lnTo>
                <a:lnTo>
                  <a:pt x="177477" y="44035"/>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9346183" y="5159121"/>
            <a:ext cx="2023745" cy="57467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0" normalizeH="0" baseline="0" noProof="0" dirty="0">
                <a:ln>
                  <a:noFill/>
                </a:ln>
                <a:solidFill>
                  <a:srgbClr val="FF0000"/>
                </a:solidFill>
                <a:effectLst/>
                <a:uLnTx/>
                <a:uFillTx/>
                <a:latin typeface="Comic Sans MS"/>
                <a:ea typeface="+mn-ea"/>
                <a:cs typeface="Comic Sans MS"/>
              </a:rPr>
              <a:t>T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in </a:t>
            </a:r>
            <a:r>
              <a:rPr kumimoji="0" sz="1800" b="1" i="0" u="none" strike="noStrike" kern="1200" cap="none" spc="0" normalizeH="0" baseline="0" noProof="0" dirty="0">
                <a:ln>
                  <a:noFill/>
                </a:ln>
                <a:solidFill>
                  <a:srgbClr val="FF0000"/>
                </a:solidFill>
                <a:effectLst/>
                <a:uLnTx/>
                <a:uFillTx/>
                <a:latin typeface="Comic Sans MS"/>
                <a:ea typeface="+mn-ea"/>
                <a:cs typeface="Comic Sans MS"/>
              </a:rPr>
              <a:t>K, so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always  </a:t>
            </a:r>
            <a:r>
              <a:rPr kumimoji="0" sz="1800" b="1" i="0" u="none" strike="noStrike" kern="1200" cap="none" spc="0" normalizeH="0" baseline="0" noProof="0" dirty="0">
                <a:ln>
                  <a:noFill/>
                </a:ln>
                <a:solidFill>
                  <a:srgbClr val="FF0000"/>
                </a:solidFill>
                <a:effectLst/>
                <a:uLnTx/>
                <a:uFillTx/>
                <a:latin typeface="Comic Sans MS"/>
                <a:ea typeface="+mn-ea"/>
                <a:cs typeface="Comic Sans MS"/>
              </a:rPr>
              <a:t>a positive</a:t>
            </a:r>
            <a:r>
              <a:rPr kumimoji="0" sz="1800" b="1" i="0" u="none" strike="noStrike" kern="1200" cap="none" spc="-100" normalizeH="0" baseline="0" noProof="0" dirty="0">
                <a:ln>
                  <a:noFill/>
                </a:ln>
                <a:solidFill>
                  <a:srgbClr val="FF0000"/>
                </a:solidFill>
                <a:effectLst/>
                <a:uLnTx/>
                <a:uFillTx/>
                <a:latin typeface="Comic Sans MS"/>
                <a:ea typeface="+mn-ea"/>
                <a:cs typeface="Comic Sans MS"/>
              </a:rPr>
              <a:t>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number!</a:t>
            </a:r>
            <a:endParaRPr kumimoji="0" sz="18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7" name="object 7"/>
          <p:cNvSpPr txBox="1"/>
          <p:nvPr/>
        </p:nvSpPr>
        <p:spPr>
          <a:xfrm>
            <a:off x="1881885" y="1294638"/>
            <a:ext cx="10130155" cy="3651250"/>
          </a:xfrm>
          <a:prstGeom prst="rect">
            <a:avLst/>
          </a:prstGeom>
        </p:spPr>
        <p:txBody>
          <a:bodyPr vert="horz" wrap="square" lIns="0" tIns="13970" rIns="0" bIns="0" rtlCol="0">
            <a:spAutoFit/>
          </a:bodyPr>
          <a:lstStyle/>
          <a:p>
            <a:pPr marL="12700" marR="5080" lvl="0" indent="0" algn="l" defTabSz="914400" rtl="0" eaLnBrk="1" fontAlgn="auto" latinLnBrk="0" hangingPunct="1">
              <a:lnSpc>
                <a:spcPct val="99700"/>
              </a:lnSpc>
              <a:spcBef>
                <a:spcPts val="110"/>
              </a:spcBef>
              <a:spcAft>
                <a:spcPts val="0"/>
              </a:spcAft>
              <a:buClrTx/>
              <a:buSzTx/>
              <a:buFontTx/>
              <a:buNone/>
              <a:tabLst>
                <a:tab pos="3683000" algn="l"/>
                <a:tab pos="4798695" algn="l"/>
              </a:tabLst>
              <a:defRPr/>
            </a:pPr>
            <a:r>
              <a:rPr kumimoji="0" sz="3600" b="0" i="0" u="none" strike="noStrike" kern="1200" cap="none" spc="0" normalizeH="0" baseline="0" noProof="0" dirty="0">
                <a:ln>
                  <a:noFill/>
                </a:ln>
                <a:solidFill>
                  <a:prstClr val="black"/>
                </a:solidFill>
                <a:effectLst/>
                <a:uLnTx/>
                <a:uFillTx/>
                <a:latin typeface="Comic Sans MS"/>
                <a:ea typeface="+mn-ea"/>
                <a:cs typeface="Comic Sans MS"/>
              </a:rPr>
              <a:t>When </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H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is negative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and </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S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positive, </a:t>
            </a:r>
            <a:r>
              <a:rPr kumimoji="0" sz="3600" b="0" i="0" u="none" strike="noStrike" kern="1200" cap="none" spc="0" normalizeH="0" baseline="0" noProof="0" dirty="0">
                <a:ln>
                  <a:noFill/>
                </a:ln>
                <a:solidFill>
                  <a:prstClr val="black"/>
                </a:solidFill>
                <a:effectLst/>
                <a:uLnTx/>
                <a:uFillTx/>
                <a:latin typeface="Symbol"/>
                <a:ea typeface="+mn-ea"/>
                <a:cs typeface="Symbol"/>
              </a:rPr>
              <a:t></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G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always</a:t>
            </a:r>
            <a:r>
              <a:rPr kumimoji="0" sz="3600" b="0" i="0" u="none" strike="noStrike" kern="1200" cap="none" spc="-20"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negative.	The reaction is spontaneous in  </a:t>
            </a:r>
            <a:r>
              <a:rPr kumimoji="0" sz="3600" b="0" i="0" u="none" strike="noStrike" kern="1200" cap="none" spc="-10" normalizeH="0" baseline="0" noProof="0" dirty="0">
                <a:ln>
                  <a:noFill/>
                </a:ln>
                <a:solidFill>
                  <a:prstClr val="black"/>
                </a:solidFill>
                <a:effectLst/>
                <a:uLnTx/>
                <a:uFillTx/>
                <a:latin typeface="Comic Sans MS"/>
                <a:ea typeface="+mn-ea"/>
                <a:cs typeface="Comic Sans MS"/>
              </a:rPr>
              <a:t>the</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forward</a:t>
            </a:r>
            <a:r>
              <a:rPr kumimoji="0" sz="3600" b="0" i="0" u="none" strike="noStrike" kern="1200" cap="none" spc="-15"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5" normalizeH="0" baseline="0" noProof="0" dirty="0">
                <a:ln>
                  <a:noFill/>
                </a:ln>
                <a:solidFill>
                  <a:prstClr val="black"/>
                </a:solidFill>
                <a:effectLst/>
                <a:uLnTx/>
                <a:uFillTx/>
                <a:latin typeface="Comic Sans MS"/>
                <a:ea typeface="+mn-ea"/>
                <a:cs typeface="Comic Sans MS"/>
              </a:rPr>
              <a:t>direction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(any</a:t>
            </a:r>
            <a:r>
              <a:rPr kumimoji="0" sz="3600" b="0" i="0" u="none" strike="noStrike" kern="1200" cap="none" spc="-20" normalizeH="0" baseline="0" noProof="0" dirty="0">
                <a:ln>
                  <a:noFill/>
                </a:ln>
                <a:solidFill>
                  <a:prstClr val="black"/>
                </a:solidFill>
                <a:effectLst/>
                <a:uLnTx/>
                <a:uFillTx/>
                <a:latin typeface="Comic Sans MS"/>
                <a:ea typeface="+mn-ea"/>
                <a:cs typeface="Comic Sans MS"/>
              </a:rPr>
              <a:t> </a:t>
            </a:r>
            <a:r>
              <a:rPr kumimoji="0" sz="3600" b="0" i="0" u="none" strike="noStrike" kern="1200" cap="none" spc="0" normalizeH="0" baseline="0" noProof="0" dirty="0">
                <a:ln>
                  <a:noFill/>
                </a:ln>
                <a:solidFill>
                  <a:prstClr val="black"/>
                </a:solidFill>
                <a:effectLst/>
                <a:uLnTx/>
                <a:uFillTx/>
                <a:latin typeface="Comic Sans MS"/>
                <a:ea typeface="+mn-ea"/>
                <a:cs typeface="Comic Sans MS"/>
              </a:rPr>
              <a:t>T).</a:t>
            </a:r>
            <a:endParaRPr kumimoji="0" sz="3600" b="0" i="0" u="none" strike="noStrike" kern="1200" cap="none" spc="0" normalizeH="0" baseline="0" noProof="0">
              <a:ln>
                <a:noFill/>
              </a:ln>
              <a:solidFill>
                <a:prstClr val="black"/>
              </a:solidFill>
              <a:effectLst/>
              <a:uLnTx/>
              <a:uFillTx/>
              <a:latin typeface="Comic Sans MS"/>
              <a:ea typeface="+mn-ea"/>
              <a:cs typeface="Comic Sans MS"/>
            </a:endParaRPr>
          </a:p>
          <a:p>
            <a:pPr marL="102870" marR="0" lvl="0" indent="0" algn="ctr" defTabSz="914400" rtl="0" eaLnBrk="1" fontAlgn="auto" latinLnBrk="0" hangingPunct="1">
              <a:lnSpc>
                <a:spcPct val="100000"/>
              </a:lnSpc>
              <a:spcBef>
                <a:spcPts val="3010"/>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H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24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S</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a:p>
            <a:pPr marL="509905" marR="0" lvl="0" indent="0" algn="l" defTabSz="914400" rtl="0" eaLnBrk="1" fontAlgn="auto" latinLnBrk="0" hangingPunct="1">
              <a:lnSpc>
                <a:spcPct val="100000"/>
              </a:lnSpc>
              <a:spcBef>
                <a:spcPts val="285"/>
              </a:spcBef>
              <a:spcAft>
                <a:spcPts val="0"/>
              </a:spcAft>
              <a:buClrTx/>
              <a:buSzTx/>
              <a:buFontTx/>
              <a:buNone/>
              <a:tabLst/>
              <a:defRPr/>
            </a:pPr>
            <a:r>
              <a:rPr kumimoji="0" sz="1800" b="1" i="0" u="none" strike="noStrike" kern="1200" cap="none" spc="0" normalizeH="0" baseline="0" noProof="0" dirty="0">
                <a:ln>
                  <a:noFill/>
                </a:ln>
                <a:solidFill>
                  <a:srgbClr val="521708"/>
                </a:solidFill>
                <a:effectLst/>
                <a:uLnTx/>
                <a:uFillTx/>
                <a:latin typeface="Comic Sans MS"/>
                <a:ea typeface="+mn-ea"/>
                <a:cs typeface="Comic Sans MS"/>
              </a:rPr>
              <a:t>Negative</a:t>
            </a:r>
            <a:r>
              <a:rPr kumimoji="0" sz="1800" b="1" i="0" u="none" strike="noStrike" kern="1200" cap="none" spc="-15" normalizeH="0" baseline="0" noProof="0" dirty="0">
                <a:ln>
                  <a:noFill/>
                </a:ln>
                <a:solidFill>
                  <a:srgbClr val="521708"/>
                </a:solidFill>
                <a:effectLst/>
                <a:uLnTx/>
                <a:uFillTx/>
                <a:latin typeface="Comic Sans MS"/>
                <a:ea typeface="+mn-ea"/>
                <a:cs typeface="Comic Sans MS"/>
              </a:rPr>
              <a:t> </a:t>
            </a:r>
            <a:r>
              <a:rPr kumimoji="0" sz="1800" b="1" i="0" u="none" strike="noStrike" kern="1200" cap="none" spc="-5" normalizeH="0" baseline="0" noProof="0" dirty="0">
                <a:ln>
                  <a:noFill/>
                </a:ln>
                <a:solidFill>
                  <a:srgbClr val="521708"/>
                </a:solidFill>
                <a:effectLst/>
                <a:uLnTx/>
                <a:uFillTx/>
                <a:latin typeface="Comic Sans MS"/>
                <a:ea typeface="+mn-ea"/>
                <a:cs typeface="Comic Sans MS"/>
              </a:rPr>
              <a:t>term</a:t>
            </a:r>
            <a:endParaRPr kumimoji="0" sz="1800" b="0" i="0" u="none" strike="noStrike" kern="1200" cap="none" spc="0" normalizeH="0" baseline="0" noProof="0">
              <a:ln>
                <a:noFill/>
              </a:ln>
              <a:solidFill>
                <a:prstClr val="black"/>
              </a:solidFill>
              <a:effectLst/>
              <a:uLnTx/>
              <a:uFillTx/>
              <a:latin typeface="Comic Sans MS"/>
              <a:ea typeface="+mn-ea"/>
              <a:cs typeface="Comic Sans MS"/>
            </a:endParaRPr>
          </a:p>
          <a:p>
            <a:pPr marL="103505" marR="0" lvl="0" indent="0" algn="ctr" defTabSz="914400" rtl="0" eaLnBrk="1" fontAlgn="auto" latinLnBrk="0" hangingPunct="1">
              <a:lnSpc>
                <a:spcPct val="100000"/>
              </a:lnSpc>
              <a:spcBef>
                <a:spcPts val="560"/>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24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8" name="object 8"/>
          <p:cNvSpPr/>
          <p:nvPr/>
        </p:nvSpPr>
        <p:spPr>
          <a:xfrm>
            <a:off x="3915155" y="5090159"/>
            <a:ext cx="1522730" cy="266700"/>
          </a:xfrm>
          <a:custGeom>
            <a:avLst/>
            <a:gdLst/>
            <a:ahLst/>
            <a:cxnLst/>
            <a:rect l="l" t="t" r="r" b="b"/>
            <a:pathLst>
              <a:path w="1522729" h="266700">
                <a:moveTo>
                  <a:pt x="1522476" y="266699"/>
                </a:moveTo>
                <a:lnTo>
                  <a:pt x="1520735" y="214788"/>
                </a:lnTo>
                <a:lnTo>
                  <a:pt x="1515983" y="172402"/>
                </a:lnTo>
                <a:lnTo>
                  <a:pt x="1508920" y="143827"/>
                </a:lnTo>
                <a:lnTo>
                  <a:pt x="1500251" y="133350"/>
                </a:lnTo>
                <a:lnTo>
                  <a:pt x="783463" y="133350"/>
                </a:lnTo>
                <a:lnTo>
                  <a:pt x="774793" y="122872"/>
                </a:lnTo>
                <a:lnTo>
                  <a:pt x="767730" y="94297"/>
                </a:lnTo>
                <a:lnTo>
                  <a:pt x="762978" y="51911"/>
                </a:lnTo>
                <a:lnTo>
                  <a:pt x="761238" y="0"/>
                </a:lnTo>
                <a:lnTo>
                  <a:pt x="759497" y="51911"/>
                </a:lnTo>
                <a:lnTo>
                  <a:pt x="754745" y="94297"/>
                </a:lnTo>
                <a:lnTo>
                  <a:pt x="747682" y="122872"/>
                </a:lnTo>
                <a:lnTo>
                  <a:pt x="739013" y="133350"/>
                </a:lnTo>
                <a:lnTo>
                  <a:pt x="22225" y="133350"/>
                </a:lnTo>
                <a:lnTo>
                  <a:pt x="13555" y="143827"/>
                </a:lnTo>
                <a:lnTo>
                  <a:pt x="6492" y="172402"/>
                </a:lnTo>
                <a:lnTo>
                  <a:pt x="1740" y="214788"/>
                </a:lnTo>
                <a:lnTo>
                  <a:pt x="0" y="266699"/>
                </a:lnTo>
              </a:path>
            </a:pathLst>
          </a:custGeom>
          <a:ln w="57911">
            <a:solidFill>
              <a:srgbClr val="52170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758219" y="4561367"/>
            <a:ext cx="916305" cy="431800"/>
          </a:xfrm>
          <a:custGeom>
            <a:avLst/>
            <a:gdLst/>
            <a:ahLst/>
            <a:cxnLst/>
            <a:rect l="l" t="t" r="r" b="b"/>
            <a:pathLst>
              <a:path w="916304" h="431800">
                <a:moveTo>
                  <a:pt x="745694" y="378879"/>
                </a:moveTo>
                <a:lnTo>
                  <a:pt x="722213" y="431764"/>
                </a:lnTo>
                <a:lnTo>
                  <a:pt x="916269" y="422874"/>
                </a:lnTo>
                <a:lnTo>
                  <a:pt x="891718" y="393100"/>
                </a:lnTo>
                <a:lnTo>
                  <a:pt x="783347" y="393100"/>
                </a:lnTo>
                <a:lnTo>
                  <a:pt x="772124" y="390616"/>
                </a:lnTo>
                <a:lnTo>
                  <a:pt x="745694" y="378879"/>
                </a:lnTo>
                <a:close/>
              </a:path>
              <a:path w="916304" h="431800">
                <a:moveTo>
                  <a:pt x="769203" y="325929"/>
                </a:moveTo>
                <a:lnTo>
                  <a:pt x="745694" y="378879"/>
                </a:lnTo>
                <a:lnTo>
                  <a:pt x="772124" y="390616"/>
                </a:lnTo>
                <a:lnTo>
                  <a:pt x="783347" y="393100"/>
                </a:lnTo>
                <a:lnTo>
                  <a:pt x="794285" y="391156"/>
                </a:lnTo>
                <a:lnTo>
                  <a:pt x="803699" y="385258"/>
                </a:lnTo>
                <a:lnTo>
                  <a:pt x="810351" y="375884"/>
                </a:lnTo>
                <a:lnTo>
                  <a:pt x="812835" y="364660"/>
                </a:lnTo>
                <a:lnTo>
                  <a:pt x="810891" y="353722"/>
                </a:lnTo>
                <a:lnTo>
                  <a:pt x="804993" y="344308"/>
                </a:lnTo>
                <a:lnTo>
                  <a:pt x="795619" y="337657"/>
                </a:lnTo>
                <a:lnTo>
                  <a:pt x="769203" y="325929"/>
                </a:lnTo>
                <a:close/>
              </a:path>
              <a:path w="916304" h="431800">
                <a:moveTo>
                  <a:pt x="792698" y="273014"/>
                </a:moveTo>
                <a:lnTo>
                  <a:pt x="769203" y="325929"/>
                </a:lnTo>
                <a:lnTo>
                  <a:pt x="795619" y="337657"/>
                </a:lnTo>
                <a:lnTo>
                  <a:pt x="804993" y="344308"/>
                </a:lnTo>
                <a:lnTo>
                  <a:pt x="810891" y="353722"/>
                </a:lnTo>
                <a:lnTo>
                  <a:pt x="812835" y="364660"/>
                </a:lnTo>
                <a:lnTo>
                  <a:pt x="810351" y="375884"/>
                </a:lnTo>
                <a:lnTo>
                  <a:pt x="803699" y="385258"/>
                </a:lnTo>
                <a:lnTo>
                  <a:pt x="794285" y="391156"/>
                </a:lnTo>
                <a:lnTo>
                  <a:pt x="783347" y="393100"/>
                </a:lnTo>
                <a:lnTo>
                  <a:pt x="891718" y="393100"/>
                </a:lnTo>
                <a:lnTo>
                  <a:pt x="792698" y="273014"/>
                </a:lnTo>
                <a:close/>
              </a:path>
              <a:path w="916304" h="431800">
                <a:moveTo>
                  <a:pt x="29454" y="0"/>
                </a:moveTo>
                <a:lnTo>
                  <a:pt x="18522" y="1901"/>
                </a:lnTo>
                <a:lnTo>
                  <a:pt x="9138" y="7754"/>
                </a:lnTo>
                <a:lnTo>
                  <a:pt x="2504" y="17109"/>
                </a:lnTo>
                <a:lnTo>
                  <a:pt x="0" y="28386"/>
                </a:lnTo>
                <a:lnTo>
                  <a:pt x="1901" y="39318"/>
                </a:lnTo>
                <a:lnTo>
                  <a:pt x="7754" y="48702"/>
                </a:lnTo>
                <a:lnTo>
                  <a:pt x="17109" y="55336"/>
                </a:lnTo>
                <a:lnTo>
                  <a:pt x="745694" y="378879"/>
                </a:lnTo>
                <a:lnTo>
                  <a:pt x="769203" y="325929"/>
                </a:lnTo>
                <a:lnTo>
                  <a:pt x="40731" y="2504"/>
                </a:lnTo>
                <a:lnTo>
                  <a:pt x="29454" y="0"/>
                </a:lnTo>
                <a:close/>
              </a:path>
            </a:pathLst>
          </a:custGeom>
          <a:solidFill>
            <a:srgbClr val="52170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1" y="408813"/>
            <a:ext cx="2540635" cy="574040"/>
          </a:xfrm>
          <a:prstGeom prst="rect">
            <a:avLst/>
          </a:prstGeom>
        </p:spPr>
        <p:txBody>
          <a:bodyPr vert="horz" wrap="square" lIns="0" tIns="12700" rIns="0" bIns="0" rtlCol="0">
            <a:spAutoFit/>
          </a:bodyPr>
          <a:lstStyle/>
          <a:p>
            <a:pPr marL="12700">
              <a:spcBef>
                <a:spcPts val="100"/>
              </a:spcBef>
            </a:pPr>
            <a:r>
              <a:rPr sz="3600" spc="-5" dirty="0">
                <a:latin typeface="Arial"/>
                <a:cs typeface="Arial"/>
              </a:rPr>
              <a:t>PRESSURE</a:t>
            </a:r>
            <a:endParaRPr sz="3600">
              <a:latin typeface="Arial"/>
              <a:cs typeface="Arial"/>
            </a:endParaRPr>
          </a:p>
        </p:txBody>
      </p:sp>
      <p:sp>
        <p:nvSpPr>
          <p:cNvPr id="3" name="object 3"/>
          <p:cNvSpPr txBox="1"/>
          <p:nvPr/>
        </p:nvSpPr>
        <p:spPr>
          <a:xfrm>
            <a:off x="1882140" y="2358365"/>
            <a:ext cx="3169920" cy="3677285"/>
          </a:xfrm>
          <a:prstGeom prst="rect">
            <a:avLst/>
          </a:prstGeom>
        </p:spPr>
        <p:txBody>
          <a:bodyPr vert="horz" wrap="square" lIns="0" tIns="102235" rIns="0" bIns="0" rtlCol="0">
            <a:spAutoFit/>
          </a:bodyPr>
          <a:lstStyle/>
          <a:p>
            <a:pPr marL="358140" indent="-320040">
              <a:spcBef>
                <a:spcPts val="805"/>
              </a:spcBef>
              <a:buClr>
                <a:srgbClr val="DD8046"/>
              </a:buClr>
              <a:buSzPct val="60344"/>
              <a:buFont typeface="Wingdings"/>
              <a:buChar char=""/>
              <a:tabLst>
                <a:tab pos="358140" algn="l"/>
              </a:tabLst>
            </a:pPr>
            <a:r>
              <a:rPr sz="2900" dirty="0">
                <a:solidFill>
                  <a:prstClr val="black"/>
                </a:solidFill>
                <a:latin typeface="Carlito"/>
                <a:cs typeface="Carlito"/>
              </a:rPr>
              <a:t>P =</a:t>
            </a:r>
            <a:r>
              <a:rPr sz="2900" spc="-40" dirty="0">
                <a:solidFill>
                  <a:prstClr val="black"/>
                </a:solidFill>
                <a:latin typeface="Carlito"/>
                <a:cs typeface="Carlito"/>
              </a:rPr>
              <a:t> </a:t>
            </a:r>
            <a:r>
              <a:rPr sz="2900" spc="-25" dirty="0">
                <a:solidFill>
                  <a:prstClr val="black"/>
                </a:solidFill>
                <a:latin typeface="Carlito"/>
                <a:cs typeface="Carlito"/>
              </a:rPr>
              <a:t>Force/Area</a:t>
            </a:r>
            <a:endParaRPr sz="2900">
              <a:solidFill>
                <a:prstClr val="black"/>
              </a:solidFill>
              <a:latin typeface="Carlito"/>
              <a:cs typeface="Carlito"/>
            </a:endParaRPr>
          </a:p>
          <a:p>
            <a:pPr marL="358140" indent="-320040">
              <a:spcBef>
                <a:spcPts val="710"/>
              </a:spcBef>
              <a:buClr>
                <a:srgbClr val="DD8046"/>
              </a:buClr>
              <a:buSzPct val="60344"/>
              <a:buFont typeface="Wingdings"/>
              <a:buChar char=""/>
              <a:tabLst>
                <a:tab pos="358140" algn="l"/>
              </a:tabLst>
            </a:pPr>
            <a:r>
              <a:rPr sz="2900" spc="-20" dirty="0">
                <a:solidFill>
                  <a:prstClr val="black"/>
                </a:solidFill>
                <a:latin typeface="Carlito"/>
                <a:cs typeface="Carlito"/>
              </a:rPr>
              <a:t>Pa, </a:t>
            </a:r>
            <a:r>
              <a:rPr sz="2900" spc="-40" dirty="0">
                <a:solidFill>
                  <a:prstClr val="black"/>
                </a:solidFill>
                <a:latin typeface="Carlito"/>
                <a:cs typeface="Carlito"/>
              </a:rPr>
              <a:t>Kpa,Bar,</a:t>
            </a:r>
            <a:r>
              <a:rPr sz="2900" spc="-60" dirty="0">
                <a:solidFill>
                  <a:prstClr val="black"/>
                </a:solidFill>
                <a:latin typeface="Carlito"/>
                <a:cs typeface="Carlito"/>
              </a:rPr>
              <a:t> </a:t>
            </a:r>
            <a:r>
              <a:rPr sz="2900" dirty="0">
                <a:solidFill>
                  <a:prstClr val="black"/>
                </a:solidFill>
                <a:latin typeface="Carlito"/>
                <a:cs typeface="Carlito"/>
              </a:rPr>
              <a:t>N/m</a:t>
            </a:r>
            <a:r>
              <a:rPr sz="2850" baseline="26315" dirty="0">
                <a:solidFill>
                  <a:prstClr val="black"/>
                </a:solidFill>
                <a:latin typeface="Carlito"/>
                <a:cs typeface="Carlito"/>
              </a:rPr>
              <a:t>2</a:t>
            </a:r>
            <a:endParaRPr sz="2850" baseline="26315">
              <a:solidFill>
                <a:prstClr val="black"/>
              </a:solidFill>
              <a:latin typeface="Carlito"/>
              <a:cs typeface="Carlito"/>
            </a:endParaRPr>
          </a:p>
          <a:p>
            <a:pPr marL="358140" indent="-320040">
              <a:spcBef>
                <a:spcPts val="695"/>
              </a:spcBef>
              <a:buClr>
                <a:srgbClr val="DD8046"/>
              </a:buClr>
              <a:buSzPct val="60344"/>
              <a:buFont typeface="Wingdings"/>
              <a:buChar char=""/>
              <a:tabLst>
                <a:tab pos="358140" algn="l"/>
              </a:tabLst>
            </a:pPr>
            <a:r>
              <a:rPr sz="2900" spc="-25" dirty="0">
                <a:solidFill>
                  <a:prstClr val="black"/>
                </a:solidFill>
                <a:latin typeface="Carlito"/>
                <a:cs typeface="Carlito"/>
              </a:rPr>
              <a:t>Types:</a:t>
            </a:r>
            <a:endParaRPr sz="2900">
              <a:solidFill>
                <a:prstClr val="black"/>
              </a:solidFill>
              <a:latin typeface="Carlito"/>
              <a:cs typeface="Carlito"/>
            </a:endParaRPr>
          </a:p>
          <a:p>
            <a:pPr marL="678180" lvl="1" indent="-274320">
              <a:spcBef>
                <a:spcPts val="625"/>
              </a:spcBef>
              <a:buClr>
                <a:srgbClr val="93B6D2"/>
              </a:buClr>
              <a:buSzPct val="69230"/>
              <a:buFont typeface="Arial"/>
              <a:buChar char=""/>
              <a:tabLst>
                <a:tab pos="678180" algn="l"/>
              </a:tabLst>
            </a:pPr>
            <a:r>
              <a:rPr sz="2600" b="1" spc="-10" dirty="0">
                <a:solidFill>
                  <a:prstClr val="black"/>
                </a:solidFill>
                <a:latin typeface="Carlito"/>
                <a:cs typeface="Carlito"/>
              </a:rPr>
              <a:t>Absolute</a:t>
            </a:r>
            <a:endParaRPr sz="2600">
              <a:solidFill>
                <a:prstClr val="black"/>
              </a:solidFill>
              <a:latin typeface="Carlito"/>
              <a:cs typeface="Carlito"/>
            </a:endParaRPr>
          </a:p>
          <a:p>
            <a:pPr marL="678180" lvl="1" indent="-274320">
              <a:spcBef>
                <a:spcPts val="600"/>
              </a:spcBef>
              <a:buClr>
                <a:srgbClr val="93B6D2"/>
              </a:buClr>
              <a:buSzPct val="69230"/>
              <a:buFont typeface="Arial"/>
              <a:buChar char=""/>
              <a:tabLst>
                <a:tab pos="678180" algn="l"/>
              </a:tabLst>
            </a:pPr>
            <a:r>
              <a:rPr sz="2600" b="1" spc="-10" dirty="0">
                <a:solidFill>
                  <a:prstClr val="black"/>
                </a:solidFill>
                <a:latin typeface="Carlito"/>
                <a:cs typeface="Carlito"/>
              </a:rPr>
              <a:t>Gage</a:t>
            </a:r>
            <a:r>
              <a:rPr sz="2600" b="1" spc="-20" dirty="0">
                <a:solidFill>
                  <a:prstClr val="black"/>
                </a:solidFill>
                <a:latin typeface="Carlito"/>
                <a:cs typeface="Carlito"/>
              </a:rPr>
              <a:t> (Vacuum)</a:t>
            </a:r>
            <a:endParaRPr sz="2600">
              <a:solidFill>
                <a:prstClr val="black"/>
              </a:solidFill>
              <a:latin typeface="Carlito"/>
              <a:cs typeface="Carlito"/>
            </a:endParaRPr>
          </a:p>
          <a:p>
            <a:pPr marL="678180" lvl="1" indent="-274320">
              <a:spcBef>
                <a:spcPts val="600"/>
              </a:spcBef>
              <a:buClr>
                <a:srgbClr val="93B6D2"/>
              </a:buClr>
              <a:buSzPct val="69230"/>
              <a:buFont typeface="Arial"/>
              <a:buChar char=""/>
              <a:tabLst>
                <a:tab pos="678180" algn="l"/>
              </a:tabLst>
            </a:pPr>
            <a:r>
              <a:rPr sz="2600" b="1" spc="-10" dirty="0">
                <a:solidFill>
                  <a:prstClr val="black"/>
                </a:solidFill>
                <a:latin typeface="Carlito"/>
                <a:cs typeface="Carlito"/>
              </a:rPr>
              <a:t>Atmospheric</a:t>
            </a:r>
            <a:endParaRPr sz="2600">
              <a:solidFill>
                <a:prstClr val="black"/>
              </a:solidFill>
              <a:latin typeface="Carlito"/>
              <a:cs typeface="Carlito"/>
            </a:endParaRPr>
          </a:p>
          <a:p>
            <a:pPr marL="358140" indent="-320040">
              <a:spcBef>
                <a:spcPts val="1415"/>
              </a:spcBef>
              <a:buClr>
                <a:srgbClr val="DD8046"/>
              </a:buClr>
              <a:buSzPct val="60000"/>
              <a:buFont typeface="Wingdings"/>
              <a:buChar char=""/>
              <a:tabLst>
                <a:tab pos="358140" algn="l"/>
              </a:tabLst>
            </a:pPr>
            <a:r>
              <a:rPr sz="4500" spc="7" baseline="13888" dirty="0">
                <a:solidFill>
                  <a:prstClr val="black"/>
                </a:solidFill>
                <a:latin typeface="Carlito"/>
                <a:cs typeface="Carlito"/>
              </a:rPr>
              <a:t>P</a:t>
            </a:r>
            <a:r>
              <a:rPr sz="2850" spc="7" baseline="1461" dirty="0">
                <a:solidFill>
                  <a:prstClr val="black"/>
                </a:solidFill>
                <a:latin typeface="Carlito"/>
                <a:cs typeface="Carlito"/>
              </a:rPr>
              <a:t>abs </a:t>
            </a:r>
            <a:r>
              <a:rPr sz="4350" spc="7" baseline="14367" dirty="0">
                <a:solidFill>
                  <a:prstClr val="black"/>
                </a:solidFill>
                <a:latin typeface="Carlito"/>
                <a:cs typeface="Carlito"/>
              </a:rPr>
              <a:t>=</a:t>
            </a:r>
            <a:r>
              <a:rPr sz="4500" spc="7" baseline="13888" dirty="0">
                <a:solidFill>
                  <a:prstClr val="black"/>
                </a:solidFill>
                <a:latin typeface="Carlito"/>
                <a:cs typeface="Carlito"/>
              </a:rPr>
              <a:t>P</a:t>
            </a:r>
            <a:r>
              <a:rPr sz="2850" spc="7" baseline="1461" dirty="0">
                <a:solidFill>
                  <a:prstClr val="black"/>
                </a:solidFill>
                <a:latin typeface="Carlito"/>
                <a:cs typeface="Carlito"/>
              </a:rPr>
              <a:t>atm </a:t>
            </a:r>
            <a:r>
              <a:rPr sz="4350" spc="-7" baseline="14367" dirty="0">
                <a:solidFill>
                  <a:prstClr val="black"/>
                </a:solidFill>
                <a:latin typeface="Carlito"/>
                <a:cs typeface="Carlito"/>
              </a:rPr>
              <a:t>+/-</a:t>
            </a:r>
            <a:r>
              <a:rPr sz="4350" spc="-434" baseline="14367" dirty="0">
                <a:solidFill>
                  <a:prstClr val="black"/>
                </a:solidFill>
                <a:latin typeface="Carlito"/>
                <a:cs typeface="Carlito"/>
              </a:rPr>
              <a:t> </a:t>
            </a:r>
            <a:r>
              <a:rPr sz="4500" spc="15" baseline="13888" dirty="0">
                <a:solidFill>
                  <a:prstClr val="black"/>
                </a:solidFill>
                <a:latin typeface="Carlito"/>
                <a:cs typeface="Carlito"/>
              </a:rPr>
              <a:t>P</a:t>
            </a:r>
            <a:r>
              <a:rPr sz="2000" spc="10" dirty="0">
                <a:solidFill>
                  <a:prstClr val="black"/>
                </a:solidFill>
                <a:latin typeface="Carlito"/>
                <a:cs typeface="Carlito"/>
              </a:rPr>
              <a:t>g</a:t>
            </a:r>
            <a:r>
              <a:rPr sz="2850" spc="15" baseline="1461" dirty="0">
                <a:solidFill>
                  <a:prstClr val="black"/>
                </a:solidFill>
                <a:latin typeface="Carlito"/>
                <a:cs typeface="Carlito"/>
              </a:rPr>
              <a:t>auge</a:t>
            </a:r>
            <a:endParaRPr sz="2850" baseline="1461">
              <a:solidFill>
                <a:prstClr val="black"/>
              </a:solidFill>
              <a:latin typeface="Carlito"/>
              <a:cs typeface="Carlito"/>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a:spcBef>
                <a:spcPts val="1265"/>
              </a:spcBef>
            </a:pPr>
            <a:r>
              <a:rPr sz="2000" b="1" dirty="0">
                <a:solidFill>
                  <a:srgbClr val="FFFFFF"/>
                </a:solidFill>
                <a:latin typeface="Arial"/>
                <a:cs typeface="Arial"/>
              </a:rPr>
              <a:t>PRESSURE</a:t>
            </a:r>
            <a:endParaRPr sz="2000">
              <a:solidFill>
                <a:prstClr val="black"/>
              </a:solidFill>
              <a:latin typeface="Arial"/>
              <a:cs typeface="Arial"/>
            </a:endParaRPr>
          </a:p>
        </p:txBody>
      </p:sp>
      <p:sp>
        <p:nvSpPr>
          <p:cNvPr id="5" name="object 5"/>
          <p:cNvSpPr txBox="1"/>
          <p:nvPr/>
        </p:nvSpPr>
        <p:spPr>
          <a:xfrm>
            <a:off x="6324600" y="1752600"/>
            <a:ext cx="3886200" cy="470000"/>
          </a:xfrm>
          <a:prstGeom prst="rect">
            <a:avLst/>
          </a:prstGeom>
          <a:solidFill>
            <a:srgbClr val="D7B15C"/>
          </a:solidFill>
        </p:spPr>
        <p:txBody>
          <a:bodyPr vert="horz" wrap="square" lIns="0" tIns="160655" rIns="0" bIns="0" rtlCol="0">
            <a:spAutoFit/>
          </a:bodyPr>
          <a:lstStyle/>
          <a:p>
            <a:pPr marL="92075">
              <a:spcBef>
                <a:spcPts val="1265"/>
              </a:spcBef>
            </a:pPr>
            <a:r>
              <a:rPr sz="2000" b="1" dirty="0">
                <a:solidFill>
                  <a:srgbClr val="FFFFFF"/>
                </a:solidFill>
                <a:latin typeface="Arial"/>
                <a:cs typeface="Arial"/>
              </a:rPr>
              <a:t>PRESSURE</a:t>
            </a:r>
            <a:endParaRPr sz="2000">
              <a:solidFill>
                <a:prstClr val="black"/>
              </a:solidFill>
              <a:latin typeface="Arial"/>
              <a:cs typeface="Arial"/>
            </a:endParaRPr>
          </a:p>
        </p:txBody>
      </p:sp>
      <p:sp>
        <p:nvSpPr>
          <p:cNvPr id="6" name="object 6"/>
          <p:cNvSpPr/>
          <p:nvPr/>
        </p:nvSpPr>
        <p:spPr>
          <a:xfrm>
            <a:off x="5867401" y="2438401"/>
            <a:ext cx="4292219" cy="4124173"/>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5589" y="8331"/>
            <a:ext cx="11498580" cy="697230"/>
          </a:xfrm>
          <a:prstGeom prst="rect">
            <a:avLst/>
          </a:prstGeom>
        </p:spPr>
        <p:txBody>
          <a:bodyPr vert="horz" wrap="square" lIns="0" tIns="13335" rIns="0" bIns="0" rtlCol="0">
            <a:spAutoFit/>
          </a:bodyPr>
          <a:lstStyle/>
          <a:p>
            <a:pPr marL="12700">
              <a:lnSpc>
                <a:spcPct val="100000"/>
              </a:lnSpc>
              <a:spcBef>
                <a:spcPts val="105"/>
              </a:spcBef>
              <a:tabLst>
                <a:tab pos="2222500" algn="l"/>
              </a:tabLst>
            </a:pPr>
            <a:r>
              <a:rPr dirty="0"/>
              <a:t>Case</a:t>
            </a:r>
            <a:r>
              <a:rPr spc="-20" dirty="0"/>
              <a:t> </a:t>
            </a:r>
            <a:r>
              <a:rPr dirty="0"/>
              <a:t>2:	</a:t>
            </a:r>
            <a:r>
              <a:rPr dirty="0">
                <a:latin typeface="Symbol"/>
                <a:cs typeface="Symbol"/>
              </a:rPr>
              <a:t></a:t>
            </a:r>
            <a:r>
              <a:rPr dirty="0"/>
              <a:t>H and </a:t>
            </a:r>
            <a:r>
              <a:rPr dirty="0">
                <a:latin typeface="Symbol"/>
                <a:cs typeface="Symbol"/>
              </a:rPr>
              <a:t></a:t>
            </a:r>
            <a:r>
              <a:rPr dirty="0"/>
              <a:t>S </a:t>
            </a:r>
            <a:r>
              <a:rPr spc="-5" dirty="0"/>
              <a:t>Agree</a:t>
            </a:r>
            <a:r>
              <a:rPr spc="-125" dirty="0"/>
              <a:t> </a:t>
            </a:r>
            <a:r>
              <a:rPr dirty="0"/>
              <a:t>(Nonspontaneous)</a:t>
            </a:r>
          </a:p>
        </p:txBody>
      </p:sp>
      <p:sp>
        <p:nvSpPr>
          <p:cNvPr id="3" name="object 3"/>
          <p:cNvSpPr txBox="1"/>
          <p:nvPr/>
        </p:nvSpPr>
        <p:spPr>
          <a:xfrm>
            <a:off x="1881885" y="1296161"/>
            <a:ext cx="10179050" cy="278066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99800"/>
              </a:lnSpc>
              <a:spcBef>
                <a:spcPts val="105"/>
              </a:spcBef>
              <a:spcAft>
                <a:spcPts val="0"/>
              </a:spcAft>
              <a:buClrTx/>
              <a:buSzTx/>
              <a:buFontTx/>
              <a:buNone/>
              <a:tabLst>
                <a:tab pos="1934845" algn="l"/>
                <a:tab pos="5493385" algn="l"/>
              </a:tabLst>
              <a:defRPr/>
            </a:pPr>
            <a:r>
              <a:rPr kumimoji="0" sz="3400" b="0" i="0" u="none" strike="noStrike" kern="1200" cap="none" spc="-10" normalizeH="0" baseline="0" noProof="0" dirty="0">
                <a:ln>
                  <a:noFill/>
                </a:ln>
                <a:solidFill>
                  <a:prstClr val="black"/>
                </a:solidFill>
                <a:effectLst/>
                <a:uLnTx/>
                <a:uFillTx/>
                <a:latin typeface="Symbol"/>
                <a:ea typeface="+mn-ea"/>
                <a:cs typeface="Symbol"/>
              </a:rPr>
              <a:t></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H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is positive and </a:t>
            </a:r>
            <a:r>
              <a:rPr kumimoji="0" sz="3400" b="0" i="0" u="none" strike="noStrike" kern="1200" cap="none" spc="-10" normalizeH="0" baseline="0" noProof="0" dirty="0">
                <a:ln>
                  <a:noFill/>
                </a:ln>
                <a:solidFill>
                  <a:prstClr val="black"/>
                </a:solidFill>
                <a:effectLst/>
                <a:uLnTx/>
                <a:uFillTx/>
                <a:latin typeface="Symbol"/>
                <a:ea typeface="+mn-ea"/>
                <a:cs typeface="Symbol"/>
              </a:rPr>
              <a:t></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S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negative,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so </a:t>
            </a:r>
            <a:r>
              <a:rPr kumimoji="0" sz="3400" b="0" i="0" u="none" strike="noStrike" kern="1200" cap="none" spc="-5" normalizeH="0" baseline="0" noProof="0" dirty="0">
                <a:ln>
                  <a:noFill/>
                </a:ln>
                <a:solidFill>
                  <a:prstClr val="black"/>
                </a:solidFill>
                <a:effectLst/>
                <a:uLnTx/>
                <a:uFillTx/>
                <a:latin typeface="Symbol"/>
                <a:ea typeface="+mn-ea"/>
                <a:cs typeface="Symbol"/>
              </a:rPr>
              <a:t></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G is always  positive.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The reaction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nonspontaneous in the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forward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direction</a:t>
            </a:r>
            <a:r>
              <a:rPr kumimoji="0" sz="3400" b="0" i="0" u="none" strike="noStrike" kern="1200" cap="none" spc="50" normalizeH="0" baseline="0" noProof="0" dirty="0">
                <a:ln>
                  <a:noFill/>
                </a:ln>
                <a:solidFill>
                  <a:prstClr val="black"/>
                </a:solidFill>
                <a:effectLst/>
                <a:uLnTx/>
                <a:uFillTx/>
                <a:latin typeface="Comic Sans MS"/>
                <a:ea typeface="+mn-ea"/>
                <a:cs typeface="Comic Sans MS"/>
              </a:rPr>
              <a:t>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(any</a:t>
            </a:r>
            <a:r>
              <a:rPr kumimoji="0" sz="3400" b="0" i="0" u="none" strike="noStrike" kern="1200" cap="none" spc="15" normalizeH="0" baseline="0" noProof="0" dirty="0">
                <a:ln>
                  <a:noFill/>
                </a:ln>
                <a:solidFill>
                  <a:prstClr val="black"/>
                </a:solidFill>
                <a:effectLst/>
                <a:uLnTx/>
                <a:uFillTx/>
                <a:latin typeface="Comic Sans MS"/>
                <a:ea typeface="+mn-ea"/>
                <a:cs typeface="Comic Sans MS"/>
              </a:rPr>
              <a:t>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T).	Spontaneous in</a:t>
            </a:r>
            <a:r>
              <a:rPr kumimoji="0" sz="3400" b="0" i="0" u="none" strike="noStrike" kern="1200" cap="none" spc="-65" normalizeH="0" baseline="0" noProof="0" dirty="0">
                <a:ln>
                  <a:noFill/>
                </a:ln>
                <a:solidFill>
                  <a:prstClr val="black"/>
                </a:solidFill>
                <a:effectLst/>
                <a:uLnTx/>
                <a:uFillTx/>
                <a:latin typeface="Comic Sans MS"/>
                <a:ea typeface="+mn-ea"/>
                <a:cs typeface="Comic Sans MS"/>
              </a:rPr>
              <a:t>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reverse  direction.</a:t>
            </a:r>
            <a:endParaRPr kumimoji="0" sz="3400" b="0" i="0" u="none" strike="noStrike" kern="1200" cap="none" spc="0" normalizeH="0" baseline="0" noProof="0">
              <a:ln>
                <a:noFill/>
              </a:ln>
              <a:solidFill>
                <a:prstClr val="black"/>
              </a:solidFill>
              <a:effectLst/>
              <a:uLnTx/>
              <a:uFillTx/>
              <a:latin typeface="Comic Sans MS"/>
              <a:ea typeface="+mn-ea"/>
              <a:cs typeface="Comic Sans MS"/>
            </a:endParaRPr>
          </a:p>
          <a:p>
            <a:pPr marL="53975" marR="0" lvl="0" indent="0" algn="ctr" defTabSz="914400" rtl="0" eaLnBrk="1" fontAlgn="auto" latinLnBrk="0" hangingPunct="1">
              <a:lnSpc>
                <a:spcPct val="100000"/>
              </a:lnSpc>
              <a:spcBef>
                <a:spcPts val="600"/>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H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25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S</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4" name="object 4"/>
          <p:cNvSpPr txBox="1"/>
          <p:nvPr/>
        </p:nvSpPr>
        <p:spPr>
          <a:xfrm>
            <a:off x="5200269" y="4203903"/>
            <a:ext cx="3596640" cy="6350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17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0" normalizeH="0" baseline="0" noProof="0" dirty="0">
                <a:ln>
                  <a:noFill/>
                </a:ln>
                <a:solidFill>
                  <a:prstClr val="black"/>
                </a:solidFill>
                <a:effectLst/>
                <a:uLnTx/>
                <a:uFillTx/>
                <a:latin typeface="Comic Sans MS"/>
                <a:ea typeface="+mn-ea"/>
                <a:cs typeface="Comic Sans MS"/>
              </a:rPr>
              <a:t>(</a:t>
            </a:r>
            <a:r>
              <a:rPr kumimoji="0" sz="4000" b="0" i="0" u="none" strike="noStrike" kern="1200" cap="none" spc="0" normalizeH="0" baseline="0" noProof="0" dirty="0">
                <a:ln>
                  <a:noFill/>
                </a:ln>
                <a:solidFill>
                  <a:prstClr val="black"/>
                </a:solidFill>
                <a:effectLst/>
                <a:uLnTx/>
                <a:uFillTx/>
                <a:latin typeface="Symbol"/>
                <a:ea typeface="+mn-ea"/>
                <a:cs typeface="Symbol"/>
              </a:rPr>
              <a:t></a:t>
            </a:r>
            <a:r>
              <a:rPr kumimoji="0" sz="4000" b="0" i="0" u="none" strike="noStrike" kern="1200" cap="none" spc="0"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5" name="object 5"/>
          <p:cNvSpPr txBox="1"/>
          <p:nvPr/>
        </p:nvSpPr>
        <p:spPr>
          <a:xfrm>
            <a:off x="1881885" y="5195112"/>
            <a:ext cx="3714115" cy="6350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17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6" name="object 6"/>
          <p:cNvSpPr txBox="1"/>
          <p:nvPr/>
        </p:nvSpPr>
        <p:spPr>
          <a:xfrm>
            <a:off x="1881885" y="5881217"/>
            <a:ext cx="7752080" cy="6350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1" i="0" u="none" strike="noStrike" kern="1200" cap="none" spc="0" normalizeH="0" baseline="0" noProof="0" dirty="0">
                <a:ln>
                  <a:noFill/>
                </a:ln>
                <a:solidFill>
                  <a:srgbClr val="FF0000"/>
                </a:solidFill>
                <a:effectLst/>
                <a:uLnTx/>
                <a:uFillTx/>
                <a:latin typeface="Symbol"/>
                <a:ea typeface="+mn-ea"/>
                <a:cs typeface="Symbol"/>
              </a:rPr>
              <a:t></a:t>
            </a:r>
            <a:r>
              <a:rPr kumimoji="0" sz="4000" b="1" i="0" u="none" strike="noStrike" kern="1200" cap="none" spc="0" normalizeH="0" baseline="0" noProof="0" dirty="0">
                <a:ln>
                  <a:noFill/>
                </a:ln>
                <a:solidFill>
                  <a:srgbClr val="FF0000"/>
                </a:solidFill>
                <a:effectLst/>
                <a:uLnTx/>
                <a:uFillTx/>
                <a:latin typeface="Comic Sans MS"/>
                <a:ea typeface="+mn-ea"/>
                <a:cs typeface="Comic Sans MS"/>
              </a:rPr>
              <a:t>G </a:t>
            </a:r>
            <a:r>
              <a:rPr kumimoji="0" sz="4000" b="1" i="0" u="none" strike="noStrike" kern="1200" cap="none" spc="-5" normalizeH="0" baseline="0" noProof="0" dirty="0">
                <a:ln>
                  <a:noFill/>
                </a:ln>
                <a:solidFill>
                  <a:srgbClr val="FF0000"/>
                </a:solidFill>
                <a:effectLst/>
                <a:uLnTx/>
                <a:uFillTx/>
                <a:latin typeface="Comic Sans MS"/>
                <a:ea typeface="+mn-ea"/>
                <a:cs typeface="Comic Sans MS"/>
              </a:rPr>
              <a:t>= a positive </a:t>
            </a:r>
            <a:r>
              <a:rPr kumimoji="0" sz="4000" b="1" i="0" u="none" strike="noStrike" kern="1200" cap="none" spc="-10" normalizeH="0" baseline="0" noProof="0" dirty="0">
                <a:ln>
                  <a:noFill/>
                </a:ln>
                <a:solidFill>
                  <a:srgbClr val="FF0000"/>
                </a:solidFill>
                <a:effectLst/>
                <a:uLnTx/>
                <a:uFillTx/>
                <a:latin typeface="Comic Sans MS"/>
                <a:ea typeface="+mn-ea"/>
                <a:cs typeface="Comic Sans MS"/>
              </a:rPr>
              <a:t>number (any</a:t>
            </a:r>
            <a:r>
              <a:rPr kumimoji="0" sz="4000" b="1" i="0" u="none" strike="noStrike" kern="1200" cap="none" spc="75" normalizeH="0" baseline="0" noProof="0" dirty="0">
                <a:ln>
                  <a:noFill/>
                </a:ln>
                <a:solidFill>
                  <a:srgbClr val="FF0000"/>
                </a:solidFill>
                <a:effectLst/>
                <a:uLnTx/>
                <a:uFillTx/>
                <a:latin typeface="Comic Sans MS"/>
                <a:ea typeface="+mn-ea"/>
                <a:cs typeface="Comic Sans MS"/>
              </a:rPr>
              <a:t> </a:t>
            </a:r>
            <a:r>
              <a:rPr kumimoji="0" sz="4000" b="1" i="0" u="none" strike="noStrike" kern="1200" cap="none" spc="-5" normalizeH="0" baseline="0" noProof="0" dirty="0">
                <a:ln>
                  <a:noFill/>
                </a:ln>
                <a:solidFill>
                  <a:srgbClr val="FF0000"/>
                </a:solidFill>
                <a:effectLst/>
                <a:uLnTx/>
                <a:uFillTx/>
                <a:latin typeface="Comic Sans MS"/>
                <a:ea typeface="+mn-ea"/>
                <a:cs typeface="Comic Sans MS"/>
              </a:rPr>
              <a:t>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7" name="object 7"/>
          <p:cNvSpPr/>
          <p:nvPr/>
        </p:nvSpPr>
        <p:spPr>
          <a:xfrm>
            <a:off x="7882128" y="4774184"/>
            <a:ext cx="1587500" cy="584200"/>
          </a:xfrm>
          <a:custGeom>
            <a:avLst/>
            <a:gdLst/>
            <a:ahLst/>
            <a:cxnLst/>
            <a:rect l="l" t="t" r="r" b="b"/>
            <a:pathLst>
              <a:path w="1587500" h="584200">
                <a:moveTo>
                  <a:pt x="173839" y="54765"/>
                </a:moveTo>
                <a:lnTo>
                  <a:pt x="155233" y="109650"/>
                </a:lnTo>
                <a:lnTo>
                  <a:pt x="1549019" y="582549"/>
                </a:lnTo>
                <a:lnTo>
                  <a:pt x="1560415" y="583979"/>
                </a:lnTo>
                <a:lnTo>
                  <a:pt x="1571132" y="581040"/>
                </a:lnTo>
                <a:lnTo>
                  <a:pt x="1579969" y="574315"/>
                </a:lnTo>
                <a:lnTo>
                  <a:pt x="1585722" y="564388"/>
                </a:lnTo>
                <a:lnTo>
                  <a:pt x="1587226" y="552991"/>
                </a:lnTo>
                <a:lnTo>
                  <a:pt x="1584325" y="542274"/>
                </a:lnTo>
                <a:lnTo>
                  <a:pt x="1577613" y="533437"/>
                </a:lnTo>
                <a:lnTo>
                  <a:pt x="1567688" y="527685"/>
                </a:lnTo>
                <a:lnTo>
                  <a:pt x="173839" y="54765"/>
                </a:lnTo>
                <a:close/>
              </a:path>
              <a:path w="1587500" h="584200">
                <a:moveTo>
                  <a:pt x="192404" y="0"/>
                </a:moveTo>
                <a:lnTo>
                  <a:pt x="0" y="26416"/>
                </a:lnTo>
                <a:lnTo>
                  <a:pt x="136651" y="164465"/>
                </a:lnTo>
                <a:lnTo>
                  <a:pt x="155233" y="109650"/>
                </a:lnTo>
                <a:lnTo>
                  <a:pt x="127762" y="100330"/>
                </a:lnTo>
                <a:lnTo>
                  <a:pt x="117836" y="94577"/>
                </a:lnTo>
                <a:lnTo>
                  <a:pt x="111125" y="85740"/>
                </a:lnTo>
                <a:lnTo>
                  <a:pt x="108223" y="75023"/>
                </a:lnTo>
                <a:lnTo>
                  <a:pt x="109727" y="63627"/>
                </a:lnTo>
                <a:lnTo>
                  <a:pt x="115480" y="53699"/>
                </a:lnTo>
                <a:lnTo>
                  <a:pt x="124317" y="46974"/>
                </a:lnTo>
                <a:lnTo>
                  <a:pt x="135034" y="44035"/>
                </a:lnTo>
                <a:lnTo>
                  <a:pt x="177477" y="44035"/>
                </a:lnTo>
                <a:lnTo>
                  <a:pt x="192404" y="0"/>
                </a:lnTo>
                <a:close/>
              </a:path>
              <a:path w="1587500" h="584200">
                <a:moveTo>
                  <a:pt x="135034" y="44035"/>
                </a:moveTo>
                <a:lnTo>
                  <a:pt x="124317" y="46974"/>
                </a:lnTo>
                <a:lnTo>
                  <a:pt x="115480" y="53699"/>
                </a:lnTo>
                <a:lnTo>
                  <a:pt x="109727" y="63627"/>
                </a:lnTo>
                <a:lnTo>
                  <a:pt x="108223" y="75023"/>
                </a:lnTo>
                <a:lnTo>
                  <a:pt x="111125" y="85740"/>
                </a:lnTo>
                <a:lnTo>
                  <a:pt x="117836" y="94577"/>
                </a:lnTo>
                <a:lnTo>
                  <a:pt x="127762" y="100330"/>
                </a:lnTo>
                <a:lnTo>
                  <a:pt x="155233" y="109650"/>
                </a:lnTo>
                <a:lnTo>
                  <a:pt x="173839" y="54765"/>
                </a:lnTo>
                <a:lnTo>
                  <a:pt x="146430" y="45466"/>
                </a:lnTo>
                <a:lnTo>
                  <a:pt x="135034" y="44035"/>
                </a:lnTo>
                <a:close/>
              </a:path>
              <a:path w="1587500" h="584200">
                <a:moveTo>
                  <a:pt x="177477" y="44035"/>
                </a:moveTo>
                <a:lnTo>
                  <a:pt x="135034" y="44035"/>
                </a:lnTo>
                <a:lnTo>
                  <a:pt x="146430" y="45466"/>
                </a:lnTo>
                <a:lnTo>
                  <a:pt x="173839" y="54765"/>
                </a:lnTo>
                <a:lnTo>
                  <a:pt x="177477" y="44035"/>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9410827" y="5028438"/>
            <a:ext cx="2023745" cy="57404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0" normalizeH="0" baseline="0" noProof="0" dirty="0">
                <a:ln>
                  <a:noFill/>
                </a:ln>
                <a:solidFill>
                  <a:srgbClr val="FF0000"/>
                </a:solidFill>
                <a:effectLst/>
                <a:uLnTx/>
                <a:uFillTx/>
                <a:latin typeface="Comic Sans MS"/>
                <a:ea typeface="+mn-ea"/>
                <a:cs typeface="Comic Sans MS"/>
              </a:rPr>
              <a:t>T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in </a:t>
            </a:r>
            <a:r>
              <a:rPr kumimoji="0" sz="1800" b="1" i="0" u="none" strike="noStrike" kern="1200" cap="none" spc="0" normalizeH="0" baseline="0" noProof="0" dirty="0">
                <a:ln>
                  <a:noFill/>
                </a:ln>
                <a:solidFill>
                  <a:srgbClr val="FF0000"/>
                </a:solidFill>
                <a:effectLst/>
                <a:uLnTx/>
                <a:uFillTx/>
                <a:latin typeface="Comic Sans MS"/>
                <a:ea typeface="+mn-ea"/>
                <a:cs typeface="Comic Sans MS"/>
              </a:rPr>
              <a:t>K, so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always  </a:t>
            </a:r>
            <a:r>
              <a:rPr kumimoji="0" sz="1800" b="1" i="0" u="none" strike="noStrike" kern="1200" cap="none" spc="0" normalizeH="0" baseline="0" noProof="0" dirty="0">
                <a:ln>
                  <a:noFill/>
                </a:ln>
                <a:solidFill>
                  <a:srgbClr val="FF0000"/>
                </a:solidFill>
                <a:effectLst/>
                <a:uLnTx/>
                <a:uFillTx/>
                <a:latin typeface="Comic Sans MS"/>
                <a:ea typeface="+mn-ea"/>
                <a:cs typeface="Comic Sans MS"/>
              </a:rPr>
              <a:t>a positive</a:t>
            </a:r>
            <a:r>
              <a:rPr kumimoji="0" sz="1800" b="1" i="0" u="none" strike="noStrike" kern="1200" cap="none" spc="-100" normalizeH="0" baseline="0" noProof="0" dirty="0">
                <a:ln>
                  <a:noFill/>
                </a:ln>
                <a:solidFill>
                  <a:srgbClr val="FF0000"/>
                </a:solidFill>
                <a:effectLst/>
                <a:uLnTx/>
                <a:uFillTx/>
                <a:latin typeface="Comic Sans MS"/>
                <a:ea typeface="+mn-ea"/>
                <a:cs typeface="Comic Sans MS"/>
              </a:rPr>
              <a:t>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number!</a:t>
            </a:r>
            <a:endParaRPr kumimoji="0" sz="18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9" name="object 9"/>
          <p:cNvSpPr txBox="1"/>
          <p:nvPr/>
        </p:nvSpPr>
        <p:spPr>
          <a:xfrm>
            <a:off x="2379726" y="4060952"/>
            <a:ext cx="147510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srgbClr val="521708"/>
                </a:solidFill>
                <a:effectLst/>
                <a:uLnTx/>
                <a:uFillTx/>
                <a:latin typeface="Comic Sans MS"/>
                <a:ea typeface="+mn-ea"/>
                <a:cs typeface="Comic Sans MS"/>
              </a:rPr>
              <a:t>Positive</a:t>
            </a:r>
            <a:r>
              <a:rPr kumimoji="0" sz="1800" b="1" i="0" u="none" strike="noStrike" kern="1200" cap="none" spc="-75" normalizeH="0" baseline="0" noProof="0" dirty="0">
                <a:ln>
                  <a:noFill/>
                </a:ln>
                <a:solidFill>
                  <a:srgbClr val="521708"/>
                </a:solidFill>
                <a:effectLst/>
                <a:uLnTx/>
                <a:uFillTx/>
                <a:latin typeface="Comic Sans MS"/>
                <a:ea typeface="+mn-ea"/>
                <a:cs typeface="Comic Sans MS"/>
              </a:rPr>
              <a:t> </a:t>
            </a:r>
            <a:r>
              <a:rPr kumimoji="0" sz="1800" b="1" i="0" u="none" strike="noStrike" kern="1200" cap="none" spc="-5" normalizeH="0" baseline="0" noProof="0" dirty="0">
                <a:ln>
                  <a:noFill/>
                </a:ln>
                <a:solidFill>
                  <a:srgbClr val="521708"/>
                </a:solidFill>
                <a:effectLst/>
                <a:uLnTx/>
                <a:uFillTx/>
                <a:latin typeface="Comic Sans MS"/>
                <a:ea typeface="+mn-ea"/>
                <a:cs typeface="Comic Sans MS"/>
              </a:rPr>
              <a:t>term</a:t>
            </a:r>
            <a:endParaRPr kumimoji="0" sz="1800" b="0" i="0" u="none" strike="noStrike" kern="1200" cap="none" spc="0" normalizeH="0" baseline="0" noProof="0">
              <a:ln>
                <a:noFill/>
              </a:ln>
              <a:solidFill>
                <a:prstClr val="black"/>
              </a:solidFill>
              <a:effectLst/>
              <a:uLnTx/>
              <a:uFillTx/>
              <a:latin typeface="Comic Sans MS"/>
              <a:ea typeface="+mn-ea"/>
              <a:cs typeface="Comic Sans MS"/>
            </a:endParaRPr>
          </a:p>
        </p:txBody>
      </p:sp>
      <p:grpSp>
        <p:nvGrpSpPr>
          <p:cNvPr id="10" name="object 10"/>
          <p:cNvGrpSpPr/>
          <p:nvPr/>
        </p:nvGrpSpPr>
        <p:grpSpPr>
          <a:xfrm>
            <a:off x="3340661" y="4381553"/>
            <a:ext cx="2125980" cy="850900"/>
            <a:chOff x="3340661" y="4381553"/>
            <a:chExt cx="2125980" cy="850900"/>
          </a:xfrm>
        </p:grpSpPr>
        <p:sp>
          <p:nvSpPr>
            <p:cNvPr id="11" name="object 11"/>
            <p:cNvSpPr/>
            <p:nvPr/>
          </p:nvSpPr>
          <p:spPr>
            <a:xfrm>
              <a:off x="3877056" y="4908803"/>
              <a:ext cx="1560830" cy="294640"/>
            </a:xfrm>
            <a:custGeom>
              <a:avLst/>
              <a:gdLst/>
              <a:ahLst/>
              <a:cxnLst/>
              <a:rect l="l" t="t" r="r" b="b"/>
              <a:pathLst>
                <a:path w="1560829" h="294639">
                  <a:moveTo>
                    <a:pt x="1560576" y="294132"/>
                  </a:moveTo>
                  <a:lnTo>
                    <a:pt x="1558657" y="236862"/>
                  </a:lnTo>
                  <a:lnTo>
                    <a:pt x="1553416" y="190119"/>
                  </a:lnTo>
                  <a:lnTo>
                    <a:pt x="1545627" y="158615"/>
                  </a:lnTo>
                  <a:lnTo>
                    <a:pt x="1536065" y="147066"/>
                  </a:lnTo>
                  <a:lnTo>
                    <a:pt x="804799" y="147066"/>
                  </a:lnTo>
                  <a:lnTo>
                    <a:pt x="795236" y="135516"/>
                  </a:lnTo>
                  <a:lnTo>
                    <a:pt x="787447" y="104012"/>
                  </a:lnTo>
                  <a:lnTo>
                    <a:pt x="782206" y="57269"/>
                  </a:lnTo>
                  <a:lnTo>
                    <a:pt x="780288" y="0"/>
                  </a:lnTo>
                  <a:lnTo>
                    <a:pt x="778369" y="57269"/>
                  </a:lnTo>
                  <a:lnTo>
                    <a:pt x="773128" y="104012"/>
                  </a:lnTo>
                  <a:lnTo>
                    <a:pt x="765339" y="135516"/>
                  </a:lnTo>
                  <a:lnTo>
                    <a:pt x="755777" y="147066"/>
                  </a:lnTo>
                  <a:lnTo>
                    <a:pt x="24511" y="147066"/>
                  </a:lnTo>
                  <a:lnTo>
                    <a:pt x="14948" y="158615"/>
                  </a:lnTo>
                  <a:lnTo>
                    <a:pt x="7159" y="190119"/>
                  </a:lnTo>
                  <a:lnTo>
                    <a:pt x="1918" y="236862"/>
                  </a:lnTo>
                  <a:lnTo>
                    <a:pt x="0" y="294132"/>
                  </a:lnTo>
                </a:path>
              </a:pathLst>
            </a:custGeom>
            <a:ln w="57912">
              <a:solidFill>
                <a:srgbClr val="52170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340661" y="4381553"/>
              <a:ext cx="1150620" cy="589280"/>
            </a:xfrm>
            <a:custGeom>
              <a:avLst/>
              <a:gdLst/>
              <a:ahLst/>
              <a:cxnLst/>
              <a:rect l="l" t="t" r="r" b="b"/>
              <a:pathLst>
                <a:path w="1150620" h="589279">
                  <a:moveTo>
                    <a:pt x="982100" y="537453"/>
                  </a:moveTo>
                  <a:lnTo>
                    <a:pt x="956256" y="589226"/>
                  </a:lnTo>
                  <a:lnTo>
                    <a:pt x="1150439" y="589099"/>
                  </a:lnTo>
                  <a:lnTo>
                    <a:pt x="1123598" y="553340"/>
                  </a:lnTo>
                  <a:lnTo>
                    <a:pt x="1019071" y="553340"/>
                  </a:lnTo>
                  <a:lnTo>
                    <a:pt x="1007945" y="550364"/>
                  </a:lnTo>
                  <a:lnTo>
                    <a:pt x="982100" y="537453"/>
                  </a:lnTo>
                  <a:close/>
                </a:path>
                <a:path w="1150620" h="589279">
                  <a:moveTo>
                    <a:pt x="1007974" y="485620"/>
                  </a:moveTo>
                  <a:lnTo>
                    <a:pt x="982100" y="537453"/>
                  </a:lnTo>
                  <a:lnTo>
                    <a:pt x="1007945" y="550364"/>
                  </a:lnTo>
                  <a:lnTo>
                    <a:pt x="1019071" y="553340"/>
                  </a:lnTo>
                  <a:lnTo>
                    <a:pt x="1030091" y="551888"/>
                  </a:lnTo>
                  <a:lnTo>
                    <a:pt x="1039752" y="546435"/>
                  </a:lnTo>
                  <a:lnTo>
                    <a:pt x="1046807" y="537410"/>
                  </a:lnTo>
                  <a:lnTo>
                    <a:pt x="1049801" y="526284"/>
                  </a:lnTo>
                  <a:lnTo>
                    <a:pt x="1048379" y="515264"/>
                  </a:lnTo>
                  <a:lnTo>
                    <a:pt x="1042931" y="505602"/>
                  </a:lnTo>
                  <a:lnTo>
                    <a:pt x="1033853" y="498548"/>
                  </a:lnTo>
                  <a:lnTo>
                    <a:pt x="1007974" y="485620"/>
                  </a:lnTo>
                  <a:close/>
                </a:path>
                <a:path w="1150620" h="589279">
                  <a:moveTo>
                    <a:pt x="1033853" y="433778"/>
                  </a:moveTo>
                  <a:lnTo>
                    <a:pt x="1007974" y="485620"/>
                  </a:lnTo>
                  <a:lnTo>
                    <a:pt x="1033853" y="498548"/>
                  </a:lnTo>
                  <a:lnTo>
                    <a:pt x="1042931" y="505602"/>
                  </a:lnTo>
                  <a:lnTo>
                    <a:pt x="1048379" y="515264"/>
                  </a:lnTo>
                  <a:lnTo>
                    <a:pt x="1049801" y="526284"/>
                  </a:lnTo>
                  <a:lnTo>
                    <a:pt x="1046807" y="537410"/>
                  </a:lnTo>
                  <a:lnTo>
                    <a:pt x="1039752" y="546435"/>
                  </a:lnTo>
                  <a:lnTo>
                    <a:pt x="1030091" y="551888"/>
                  </a:lnTo>
                  <a:lnTo>
                    <a:pt x="1019071" y="553340"/>
                  </a:lnTo>
                  <a:lnTo>
                    <a:pt x="1123598" y="553340"/>
                  </a:lnTo>
                  <a:lnTo>
                    <a:pt x="1033853" y="433778"/>
                  </a:lnTo>
                  <a:close/>
                </a:path>
                <a:path w="1150620" h="589279">
                  <a:moveTo>
                    <a:pt x="30730" y="0"/>
                  </a:moveTo>
                  <a:lnTo>
                    <a:pt x="19710" y="1422"/>
                  </a:lnTo>
                  <a:lnTo>
                    <a:pt x="10048" y="6869"/>
                  </a:lnTo>
                  <a:lnTo>
                    <a:pt x="2994" y="15948"/>
                  </a:lnTo>
                  <a:lnTo>
                    <a:pt x="0" y="27074"/>
                  </a:lnTo>
                  <a:lnTo>
                    <a:pt x="1422" y="38094"/>
                  </a:lnTo>
                  <a:lnTo>
                    <a:pt x="6869" y="47755"/>
                  </a:lnTo>
                  <a:lnTo>
                    <a:pt x="15948" y="54810"/>
                  </a:lnTo>
                  <a:lnTo>
                    <a:pt x="982100" y="537453"/>
                  </a:lnTo>
                  <a:lnTo>
                    <a:pt x="1007974" y="485620"/>
                  </a:lnTo>
                  <a:lnTo>
                    <a:pt x="41856" y="2994"/>
                  </a:lnTo>
                  <a:lnTo>
                    <a:pt x="30730" y="0"/>
                  </a:lnTo>
                  <a:close/>
                </a:path>
              </a:pathLst>
            </a:custGeom>
            <a:solidFill>
              <a:srgbClr val="52170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274955">
              <a:lnSpc>
                <a:spcPct val="100000"/>
              </a:lnSpc>
              <a:spcBef>
                <a:spcPts val="105"/>
              </a:spcBef>
              <a:tabLst>
                <a:tab pos="2485390" algn="l"/>
              </a:tabLst>
            </a:pPr>
            <a:r>
              <a:rPr dirty="0"/>
              <a:t>Case</a:t>
            </a:r>
            <a:r>
              <a:rPr spc="-20" dirty="0"/>
              <a:t> </a:t>
            </a:r>
            <a:r>
              <a:rPr dirty="0"/>
              <a:t>3:	</a:t>
            </a:r>
            <a:r>
              <a:rPr dirty="0">
                <a:latin typeface="Symbol"/>
                <a:cs typeface="Symbol"/>
              </a:rPr>
              <a:t></a:t>
            </a:r>
            <a:r>
              <a:rPr dirty="0"/>
              <a:t>H and </a:t>
            </a:r>
            <a:r>
              <a:rPr dirty="0">
                <a:latin typeface="Symbol"/>
                <a:cs typeface="Symbol"/>
              </a:rPr>
              <a:t></a:t>
            </a:r>
            <a:r>
              <a:rPr dirty="0"/>
              <a:t>S Disagree </a:t>
            </a:r>
            <a:r>
              <a:rPr spc="-5" dirty="0"/>
              <a:t>(</a:t>
            </a:r>
            <a:r>
              <a:rPr spc="-5" dirty="0">
                <a:latin typeface="Symbol"/>
                <a:cs typeface="Symbol"/>
              </a:rPr>
              <a:t></a:t>
            </a:r>
            <a:r>
              <a:rPr spc="-5" dirty="0"/>
              <a:t>G</a:t>
            </a:r>
            <a:r>
              <a:rPr spc="-135" dirty="0"/>
              <a:t> </a:t>
            </a:r>
            <a:r>
              <a:rPr dirty="0"/>
              <a:t>“Decides”)</a:t>
            </a:r>
          </a:p>
        </p:txBody>
      </p:sp>
      <p:sp>
        <p:nvSpPr>
          <p:cNvPr id="3" name="object 3"/>
          <p:cNvSpPr txBox="1"/>
          <p:nvPr/>
        </p:nvSpPr>
        <p:spPr>
          <a:xfrm>
            <a:off x="1881885" y="1296161"/>
            <a:ext cx="10177145" cy="354266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99800"/>
              </a:lnSpc>
              <a:spcBef>
                <a:spcPts val="105"/>
              </a:spcBef>
              <a:spcAft>
                <a:spcPts val="0"/>
              </a:spcAft>
              <a:buClrTx/>
              <a:buSzTx/>
              <a:buFontTx/>
              <a:buNone/>
              <a:tabLst>
                <a:tab pos="8932545" algn="l"/>
              </a:tabLst>
              <a:defRPr/>
            </a:pPr>
            <a:r>
              <a:rPr kumimoji="0" sz="3400" b="0" i="0" u="none" strike="noStrike" kern="1200" cap="none" spc="-10" normalizeH="0" baseline="0" noProof="0" dirty="0">
                <a:ln>
                  <a:noFill/>
                </a:ln>
                <a:solidFill>
                  <a:prstClr val="black"/>
                </a:solidFill>
                <a:effectLst/>
                <a:uLnTx/>
                <a:uFillTx/>
                <a:latin typeface="Symbol"/>
                <a:ea typeface="+mn-ea"/>
                <a:cs typeface="Symbol"/>
              </a:rPr>
              <a:t></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H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is positive and </a:t>
            </a:r>
            <a:r>
              <a:rPr kumimoji="0" sz="3400" b="0" i="0" u="none" strike="noStrike" kern="1200" cap="none" spc="-10" normalizeH="0" baseline="0" noProof="0" dirty="0">
                <a:ln>
                  <a:noFill/>
                </a:ln>
                <a:solidFill>
                  <a:prstClr val="black"/>
                </a:solidFill>
                <a:effectLst/>
                <a:uLnTx/>
                <a:uFillTx/>
                <a:latin typeface="Symbol"/>
                <a:ea typeface="+mn-ea"/>
                <a:cs typeface="Symbol"/>
              </a:rPr>
              <a:t></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S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is positive, so </a:t>
            </a:r>
            <a:r>
              <a:rPr kumimoji="0" sz="3400" b="0" i="0" u="none" strike="noStrike" kern="1200" cap="none" spc="-10" normalizeH="0" baseline="0" noProof="0" dirty="0">
                <a:ln>
                  <a:noFill/>
                </a:ln>
                <a:solidFill>
                  <a:prstClr val="black"/>
                </a:solidFill>
                <a:effectLst/>
                <a:uLnTx/>
                <a:uFillTx/>
                <a:latin typeface="Symbol"/>
                <a:ea typeface="+mn-ea"/>
                <a:cs typeface="Symbol"/>
              </a:rPr>
              <a:t></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G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negative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or positive </a:t>
            </a:r>
            <a:r>
              <a:rPr kumimoji="0" sz="3400" b="1" i="0" u="none" strike="noStrike" kern="1200" cap="none" spc="-10" normalizeH="0" baseline="0" noProof="0" dirty="0">
                <a:ln>
                  <a:noFill/>
                </a:ln>
                <a:solidFill>
                  <a:prstClr val="black"/>
                </a:solidFill>
                <a:effectLst/>
                <a:uLnTx/>
                <a:uFillTx/>
                <a:latin typeface="Comic Sans MS"/>
                <a:ea typeface="+mn-ea"/>
                <a:cs typeface="Comic Sans MS"/>
              </a:rPr>
              <a:t>depending </a:t>
            </a:r>
            <a:r>
              <a:rPr kumimoji="0" sz="3400" b="1" i="0" u="none" strike="noStrike" kern="1200" cap="none" spc="-5" normalizeH="0" baseline="0" noProof="0" dirty="0">
                <a:ln>
                  <a:noFill/>
                </a:ln>
                <a:solidFill>
                  <a:prstClr val="black"/>
                </a:solidFill>
                <a:effectLst/>
                <a:uLnTx/>
                <a:uFillTx/>
                <a:latin typeface="Comic Sans MS"/>
                <a:ea typeface="+mn-ea"/>
                <a:cs typeface="Comic Sans MS"/>
              </a:rPr>
              <a:t>on</a:t>
            </a:r>
            <a:r>
              <a:rPr kumimoji="0" sz="3400" b="1" i="0" u="none" strike="noStrike" kern="1200" cap="none" spc="45" normalizeH="0" baseline="0" noProof="0" dirty="0">
                <a:ln>
                  <a:noFill/>
                </a:ln>
                <a:solidFill>
                  <a:prstClr val="black"/>
                </a:solidFill>
                <a:effectLst/>
                <a:uLnTx/>
                <a:uFillTx/>
                <a:latin typeface="Comic Sans MS"/>
                <a:ea typeface="+mn-ea"/>
                <a:cs typeface="Comic Sans MS"/>
              </a:rPr>
              <a:t> </a:t>
            </a:r>
            <a:r>
              <a:rPr kumimoji="0" sz="3400" b="1" i="0" u="none" strike="noStrike" kern="1200" cap="none" spc="-10" normalizeH="0" baseline="0" noProof="0" dirty="0">
                <a:ln>
                  <a:noFill/>
                </a:ln>
                <a:solidFill>
                  <a:prstClr val="black"/>
                </a:solidFill>
                <a:effectLst/>
                <a:uLnTx/>
                <a:uFillTx/>
                <a:latin typeface="Comic Sans MS"/>
                <a:ea typeface="+mn-ea"/>
                <a:cs typeface="Comic Sans MS"/>
              </a:rPr>
              <a:t>the</a:t>
            </a:r>
            <a:r>
              <a:rPr kumimoji="0" sz="3400" b="1" i="0" u="none" strike="noStrike" kern="1200" cap="none" spc="5" normalizeH="0" baseline="0" noProof="0" dirty="0">
                <a:ln>
                  <a:noFill/>
                </a:ln>
                <a:solidFill>
                  <a:prstClr val="black"/>
                </a:solidFill>
                <a:effectLst/>
                <a:uLnTx/>
                <a:uFillTx/>
                <a:latin typeface="Comic Sans MS"/>
                <a:ea typeface="+mn-ea"/>
                <a:cs typeface="Comic Sans MS"/>
              </a:rPr>
              <a:t> </a:t>
            </a:r>
            <a:r>
              <a:rPr kumimoji="0" sz="3400" b="1" i="0" u="none" strike="noStrike" kern="1200" cap="none" spc="-5" normalizeH="0" baseline="0" noProof="0" dirty="0">
                <a:ln>
                  <a:noFill/>
                </a:ln>
                <a:solidFill>
                  <a:prstClr val="black"/>
                </a:solidFill>
                <a:effectLst/>
                <a:uLnTx/>
                <a:uFillTx/>
                <a:latin typeface="Comic Sans MS"/>
                <a:ea typeface="+mn-ea"/>
                <a:cs typeface="Comic Sans MS"/>
              </a:rPr>
              <a:t>temperature</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The  reaction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is spontaneous in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the forward direction if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T is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high</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 enough.</a:t>
            </a:r>
            <a:endParaRPr kumimoji="0" sz="3400" b="0" i="0" u="none" strike="noStrike" kern="1200" cap="none" spc="0" normalizeH="0" baseline="0" noProof="0">
              <a:ln>
                <a:noFill/>
              </a:ln>
              <a:solidFill>
                <a:prstClr val="black"/>
              </a:solidFill>
              <a:effectLst/>
              <a:uLnTx/>
              <a:uFillTx/>
              <a:latin typeface="Comic Sans MS"/>
              <a:ea typeface="+mn-ea"/>
              <a:cs typeface="Comic Sans MS"/>
            </a:endParaRPr>
          </a:p>
          <a:p>
            <a:pPr marL="55880" marR="0" lvl="0" indent="0" algn="ctr" defTabSz="914400" rtl="0" eaLnBrk="1" fontAlgn="auto" latinLnBrk="0" hangingPunct="1">
              <a:lnSpc>
                <a:spcPct val="100000"/>
              </a:lnSpc>
              <a:spcBef>
                <a:spcPts val="600"/>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H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25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S</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a:p>
            <a:pPr marL="54610" marR="0" lvl="0" indent="0" algn="ctr" defTabSz="914400" rtl="0" eaLnBrk="1" fontAlgn="auto" latinLnBrk="0" hangingPunct="1">
              <a:lnSpc>
                <a:spcPct val="100000"/>
              </a:lnSpc>
              <a:spcBef>
                <a:spcPts val="1200"/>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24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10"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4" name="object 4"/>
          <p:cNvSpPr txBox="1"/>
          <p:nvPr/>
        </p:nvSpPr>
        <p:spPr>
          <a:xfrm>
            <a:off x="1881885" y="5957417"/>
            <a:ext cx="3678554" cy="6350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17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10"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5" name="object 5"/>
          <p:cNvSpPr/>
          <p:nvPr/>
        </p:nvSpPr>
        <p:spPr>
          <a:xfrm>
            <a:off x="7882128" y="4774184"/>
            <a:ext cx="1587500" cy="584200"/>
          </a:xfrm>
          <a:custGeom>
            <a:avLst/>
            <a:gdLst/>
            <a:ahLst/>
            <a:cxnLst/>
            <a:rect l="l" t="t" r="r" b="b"/>
            <a:pathLst>
              <a:path w="1587500" h="584200">
                <a:moveTo>
                  <a:pt x="173839" y="54765"/>
                </a:moveTo>
                <a:lnTo>
                  <a:pt x="155233" y="109650"/>
                </a:lnTo>
                <a:lnTo>
                  <a:pt x="1549019" y="582549"/>
                </a:lnTo>
                <a:lnTo>
                  <a:pt x="1560415" y="583979"/>
                </a:lnTo>
                <a:lnTo>
                  <a:pt x="1571132" y="581040"/>
                </a:lnTo>
                <a:lnTo>
                  <a:pt x="1579969" y="574315"/>
                </a:lnTo>
                <a:lnTo>
                  <a:pt x="1585722" y="564388"/>
                </a:lnTo>
                <a:lnTo>
                  <a:pt x="1587226" y="552991"/>
                </a:lnTo>
                <a:lnTo>
                  <a:pt x="1584325" y="542274"/>
                </a:lnTo>
                <a:lnTo>
                  <a:pt x="1577613" y="533437"/>
                </a:lnTo>
                <a:lnTo>
                  <a:pt x="1567688" y="527685"/>
                </a:lnTo>
                <a:lnTo>
                  <a:pt x="173839" y="54765"/>
                </a:lnTo>
                <a:close/>
              </a:path>
              <a:path w="1587500" h="584200">
                <a:moveTo>
                  <a:pt x="192404" y="0"/>
                </a:moveTo>
                <a:lnTo>
                  <a:pt x="0" y="26416"/>
                </a:lnTo>
                <a:lnTo>
                  <a:pt x="136651" y="164465"/>
                </a:lnTo>
                <a:lnTo>
                  <a:pt x="155233" y="109650"/>
                </a:lnTo>
                <a:lnTo>
                  <a:pt x="127762" y="100330"/>
                </a:lnTo>
                <a:lnTo>
                  <a:pt x="117836" y="94577"/>
                </a:lnTo>
                <a:lnTo>
                  <a:pt x="111125" y="85740"/>
                </a:lnTo>
                <a:lnTo>
                  <a:pt x="108223" y="75023"/>
                </a:lnTo>
                <a:lnTo>
                  <a:pt x="109727" y="63627"/>
                </a:lnTo>
                <a:lnTo>
                  <a:pt x="115480" y="53699"/>
                </a:lnTo>
                <a:lnTo>
                  <a:pt x="124317" y="46974"/>
                </a:lnTo>
                <a:lnTo>
                  <a:pt x="135034" y="44035"/>
                </a:lnTo>
                <a:lnTo>
                  <a:pt x="177477" y="44035"/>
                </a:lnTo>
                <a:lnTo>
                  <a:pt x="192404" y="0"/>
                </a:lnTo>
                <a:close/>
              </a:path>
              <a:path w="1587500" h="584200">
                <a:moveTo>
                  <a:pt x="135034" y="44035"/>
                </a:moveTo>
                <a:lnTo>
                  <a:pt x="124317" y="46974"/>
                </a:lnTo>
                <a:lnTo>
                  <a:pt x="115480" y="53699"/>
                </a:lnTo>
                <a:lnTo>
                  <a:pt x="109727" y="63627"/>
                </a:lnTo>
                <a:lnTo>
                  <a:pt x="108223" y="75023"/>
                </a:lnTo>
                <a:lnTo>
                  <a:pt x="111125" y="85740"/>
                </a:lnTo>
                <a:lnTo>
                  <a:pt x="117836" y="94577"/>
                </a:lnTo>
                <a:lnTo>
                  <a:pt x="127762" y="100330"/>
                </a:lnTo>
                <a:lnTo>
                  <a:pt x="155233" y="109650"/>
                </a:lnTo>
                <a:lnTo>
                  <a:pt x="173839" y="54765"/>
                </a:lnTo>
                <a:lnTo>
                  <a:pt x="146430" y="45466"/>
                </a:lnTo>
                <a:lnTo>
                  <a:pt x="135034" y="44035"/>
                </a:lnTo>
                <a:close/>
              </a:path>
              <a:path w="1587500" h="584200">
                <a:moveTo>
                  <a:pt x="177477" y="44035"/>
                </a:moveTo>
                <a:lnTo>
                  <a:pt x="135034" y="44035"/>
                </a:lnTo>
                <a:lnTo>
                  <a:pt x="146430" y="45466"/>
                </a:lnTo>
                <a:lnTo>
                  <a:pt x="173839" y="54765"/>
                </a:lnTo>
                <a:lnTo>
                  <a:pt x="177477" y="44035"/>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9410827" y="5028438"/>
            <a:ext cx="2023745" cy="57404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0" normalizeH="0" baseline="0" noProof="0" dirty="0">
                <a:ln>
                  <a:noFill/>
                </a:ln>
                <a:solidFill>
                  <a:srgbClr val="FF0000"/>
                </a:solidFill>
                <a:effectLst/>
                <a:uLnTx/>
                <a:uFillTx/>
                <a:latin typeface="Comic Sans MS"/>
                <a:ea typeface="+mn-ea"/>
                <a:cs typeface="Comic Sans MS"/>
              </a:rPr>
              <a:t>T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in </a:t>
            </a:r>
            <a:r>
              <a:rPr kumimoji="0" sz="1800" b="1" i="0" u="none" strike="noStrike" kern="1200" cap="none" spc="0" normalizeH="0" baseline="0" noProof="0" dirty="0">
                <a:ln>
                  <a:noFill/>
                </a:ln>
                <a:solidFill>
                  <a:srgbClr val="FF0000"/>
                </a:solidFill>
                <a:effectLst/>
                <a:uLnTx/>
                <a:uFillTx/>
                <a:latin typeface="Comic Sans MS"/>
                <a:ea typeface="+mn-ea"/>
                <a:cs typeface="Comic Sans MS"/>
              </a:rPr>
              <a:t>K, so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always  </a:t>
            </a:r>
            <a:r>
              <a:rPr kumimoji="0" sz="1800" b="1" i="0" u="none" strike="noStrike" kern="1200" cap="none" spc="0" normalizeH="0" baseline="0" noProof="0" dirty="0">
                <a:ln>
                  <a:noFill/>
                </a:ln>
                <a:solidFill>
                  <a:srgbClr val="FF0000"/>
                </a:solidFill>
                <a:effectLst/>
                <a:uLnTx/>
                <a:uFillTx/>
                <a:latin typeface="Comic Sans MS"/>
                <a:ea typeface="+mn-ea"/>
                <a:cs typeface="Comic Sans MS"/>
              </a:rPr>
              <a:t>a positive</a:t>
            </a:r>
            <a:r>
              <a:rPr kumimoji="0" sz="1800" b="1" i="0" u="none" strike="noStrike" kern="1200" cap="none" spc="-100" normalizeH="0" baseline="0" noProof="0" dirty="0">
                <a:ln>
                  <a:noFill/>
                </a:ln>
                <a:solidFill>
                  <a:srgbClr val="FF0000"/>
                </a:solidFill>
                <a:effectLst/>
                <a:uLnTx/>
                <a:uFillTx/>
                <a:latin typeface="Comic Sans MS"/>
                <a:ea typeface="+mn-ea"/>
                <a:cs typeface="Comic Sans MS"/>
              </a:rPr>
              <a:t>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number!</a:t>
            </a:r>
            <a:endParaRPr kumimoji="0" sz="18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7" name="object 7"/>
          <p:cNvSpPr txBox="1"/>
          <p:nvPr/>
        </p:nvSpPr>
        <p:spPr>
          <a:xfrm>
            <a:off x="2481833" y="4769611"/>
            <a:ext cx="147510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srgbClr val="521708"/>
                </a:solidFill>
                <a:effectLst/>
                <a:uLnTx/>
                <a:uFillTx/>
                <a:latin typeface="Comic Sans MS"/>
                <a:ea typeface="+mn-ea"/>
                <a:cs typeface="Comic Sans MS"/>
              </a:rPr>
              <a:t>Positive</a:t>
            </a:r>
            <a:r>
              <a:rPr kumimoji="0" sz="1800" b="1" i="0" u="none" strike="noStrike" kern="1200" cap="none" spc="-75" normalizeH="0" baseline="0" noProof="0" dirty="0">
                <a:ln>
                  <a:noFill/>
                </a:ln>
                <a:solidFill>
                  <a:srgbClr val="521708"/>
                </a:solidFill>
                <a:effectLst/>
                <a:uLnTx/>
                <a:uFillTx/>
                <a:latin typeface="Comic Sans MS"/>
                <a:ea typeface="+mn-ea"/>
                <a:cs typeface="Comic Sans MS"/>
              </a:rPr>
              <a:t> </a:t>
            </a:r>
            <a:r>
              <a:rPr kumimoji="0" sz="1800" b="1" i="0" u="none" strike="noStrike" kern="1200" cap="none" spc="-5" normalizeH="0" baseline="0" noProof="0" dirty="0">
                <a:ln>
                  <a:noFill/>
                </a:ln>
                <a:solidFill>
                  <a:srgbClr val="521708"/>
                </a:solidFill>
                <a:effectLst/>
                <a:uLnTx/>
                <a:uFillTx/>
                <a:latin typeface="Comic Sans MS"/>
                <a:ea typeface="+mn-ea"/>
                <a:cs typeface="Comic Sans MS"/>
              </a:rPr>
              <a:t>term</a:t>
            </a:r>
            <a:endParaRPr kumimoji="0" sz="1800" b="0" i="0" u="none" strike="noStrike" kern="1200" cap="none" spc="0" normalizeH="0" baseline="0" noProof="0">
              <a:ln>
                <a:noFill/>
              </a:ln>
              <a:solidFill>
                <a:prstClr val="black"/>
              </a:solidFill>
              <a:effectLst/>
              <a:uLnTx/>
              <a:uFillTx/>
              <a:latin typeface="Comic Sans MS"/>
              <a:ea typeface="+mn-ea"/>
              <a:cs typeface="Comic Sans MS"/>
            </a:endParaRPr>
          </a:p>
        </p:txBody>
      </p:sp>
      <p:grpSp>
        <p:nvGrpSpPr>
          <p:cNvPr id="8" name="object 8"/>
          <p:cNvGrpSpPr/>
          <p:nvPr/>
        </p:nvGrpSpPr>
        <p:grpSpPr>
          <a:xfrm>
            <a:off x="3528113" y="5111549"/>
            <a:ext cx="2040889" cy="944880"/>
            <a:chOff x="3528113" y="5111549"/>
            <a:chExt cx="2040889" cy="944880"/>
          </a:xfrm>
        </p:grpSpPr>
        <p:sp>
          <p:nvSpPr>
            <p:cNvPr id="9" name="object 9"/>
            <p:cNvSpPr/>
            <p:nvPr/>
          </p:nvSpPr>
          <p:spPr>
            <a:xfrm>
              <a:off x="4404360" y="5617464"/>
              <a:ext cx="1135380" cy="410209"/>
            </a:xfrm>
            <a:custGeom>
              <a:avLst/>
              <a:gdLst/>
              <a:ahLst/>
              <a:cxnLst/>
              <a:rect l="l" t="t" r="r" b="b"/>
              <a:pathLst>
                <a:path w="1135379" h="410210">
                  <a:moveTo>
                    <a:pt x="1135379" y="409956"/>
                  </a:moveTo>
                  <a:lnTo>
                    <a:pt x="1132703" y="330168"/>
                  </a:lnTo>
                  <a:lnTo>
                    <a:pt x="1125394" y="265014"/>
                  </a:lnTo>
                  <a:lnTo>
                    <a:pt x="1114538" y="221085"/>
                  </a:lnTo>
                  <a:lnTo>
                    <a:pt x="1101216" y="204978"/>
                  </a:lnTo>
                  <a:lnTo>
                    <a:pt x="601852" y="204978"/>
                  </a:lnTo>
                  <a:lnTo>
                    <a:pt x="588531" y="188870"/>
                  </a:lnTo>
                  <a:lnTo>
                    <a:pt x="577675" y="144941"/>
                  </a:lnTo>
                  <a:lnTo>
                    <a:pt x="570366" y="79787"/>
                  </a:lnTo>
                  <a:lnTo>
                    <a:pt x="567689" y="0"/>
                  </a:lnTo>
                  <a:lnTo>
                    <a:pt x="565013" y="79787"/>
                  </a:lnTo>
                  <a:lnTo>
                    <a:pt x="557704" y="144941"/>
                  </a:lnTo>
                  <a:lnTo>
                    <a:pt x="546848" y="188870"/>
                  </a:lnTo>
                  <a:lnTo>
                    <a:pt x="533526" y="204978"/>
                  </a:lnTo>
                  <a:lnTo>
                    <a:pt x="34162" y="204978"/>
                  </a:lnTo>
                  <a:lnTo>
                    <a:pt x="20841" y="221085"/>
                  </a:lnTo>
                  <a:lnTo>
                    <a:pt x="9985" y="265014"/>
                  </a:lnTo>
                  <a:lnTo>
                    <a:pt x="2676" y="330168"/>
                  </a:lnTo>
                  <a:lnTo>
                    <a:pt x="0" y="409956"/>
                  </a:lnTo>
                </a:path>
              </a:pathLst>
            </a:custGeom>
            <a:ln w="57912">
              <a:solidFill>
                <a:srgbClr val="52170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528113" y="5111549"/>
              <a:ext cx="1150620" cy="589280"/>
            </a:xfrm>
            <a:custGeom>
              <a:avLst/>
              <a:gdLst/>
              <a:ahLst/>
              <a:cxnLst/>
              <a:rect l="l" t="t" r="r" b="b"/>
              <a:pathLst>
                <a:path w="1150620" h="589279">
                  <a:moveTo>
                    <a:pt x="982107" y="537432"/>
                  </a:moveTo>
                  <a:lnTo>
                    <a:pt x="956256" y="589213"/>
                  </a:lnTo>
                  <a:lnTo>
                    <a:pt x="1150439" y="589137"/>
                  </a:lnTo>
                  <a:lnTo>
                    <a:pt x="1123577" y="553342"/>
                  </a:lnTo>
                  <a:lnTo>
                    <a:pt x="1019071" y="553342"/>
                  </a:lnTo>
                  <a:lnTo>
                    <a:pt x="1007945" y="550339"/>
                  </a:lnTo>
                  <a:lnTo>
                    <a:pt x="982107" y="537432"/>
                  </a:lnTo>
                  <a:close/>
                </a:path>
                <a:path w="1150620" h="589279">
                  <a:moveTo>
                    <a:pt x="1007977" y="485609"/>
                  </a:moveTo>
                  <a:lnTo>
                    <a:pt x="982107" y="537432"/>
                  </a:lnTo>
                  <a:lnTo>
                    <a:pt x="1007945" y="550339"/>
                  </a:lnTo>
                  <a:lnTo>
                    <a:pt x="1019071" y="553342"/>
                  </a:lnTo>
                  <a:lnTo>
                    <a:pt x="1030091" y="551904"/>
                  </a:lnTo>
                  <a:lnTo>
                    <a:pt x="1039752" y="546442"/>
                  </a:lnTo>
                  <a:lnTo>
                    <a:pt x="1046807" y="537372"/>
                  </a:lnTo>
                  <a:lnTo>
                    <a:pt x="1049801" y="526276"/>
                  </a:lnTo>
                  <a:lnTo>
                    <a:pt x="1048379" y="515272"/>
                  </a:lnTo>
                  <a:lnTo>
                    <a:pt x="1042931" y="505609"/>
                  </a:lnTo>
                  <a:lnTo>
                    <a:pt x="1033853" y="498535"/>
                  </a:lnTo>
                  <a:lnTo>
                    <a:pt x="1007977" y="485609"/>
                  </a:lnTo>
                  <a:close/>
                </a:path>
                <a:path w="1150620" h="589279">
                  <a:moveTo>
                    <a:pt x="1033853" y="433778"/>
                  </a:moveTo>
                  <a:lnTo>
                    <a:pt x="1007977" y="485609"/>
                  </a:lnTo>
                  <a:lnTo>
                    <a:pt x="1033853" y="498535"/>
                  </a:lnTo>
                  <a:lnTo>
                    <a:pt x="1042931" y="505609"/>
                  </a:lnTo>
                  <a:lnTo>
                    <a:pt x="1048379" y="515272"/>
                  </a:lnTo>
                  <a:lnTo>
                    <a:pt x="1049801" y="526276"/>
                  </a:lnTo>
                  <a:lnTo>
                    <a:pt x="1046807" y="537372"/>
                  </a:lnTo>
                  <a:lnTo>
                    <a:pt x="1039752" y="546442"/>
                  </a:lnTo>
                  <a:lnTo>
                    <a:pt x="1030091" y="551904"/>
                  </a:lnTo>
                  <a:lnTo>
                    <a:pt x="1019071" y="553342"/>
                  </a:lnTo>
                  <a:lnTo>
                    <a:pt x="1123577" y="553342"/>
                  </a:lnTo>
                  <a:lnTo>
                    <a:pt x="1033853" y="433778"/>
                  </a:lnTo>
                  <a:close/>
                </a:path>
                <a:path w="1150620" h="589279">
                  <a:moveTo>
                    <a:pt x="30730" y="0"/>
                  </a:moveTo>
                  <a:lnTo>
                    <a:pt x="19710" y="1422"/>
                  </a:lnTo>
                  <a:lnTo>
                    <a:pt x="10048" y="6869"/>
                  </a:lnTo>
                  <a:lnTo>
                    <a:pt x="2994" y="15948"/>
                  </a:lnTo>
                  <a:lnTo>
                    <a:pt x="0" y="27074"/>
                  </a:lnTo>
                  <a:lnTo>
                    <a:pt x="1422" y="38094"/>
                  </a:lnTo>
                  <a:lnTo>
                    <a:pt x="6869" y="47755"/>
                  </a:lnTo>
                  <a:lnTo>
                    <a:pt x="15948" y="54810"/>
                  </a:lnTo>
                  <a:lnTo>
                    <a:pt x="982107" y="537432"/>
                  </a:lnTo>
                  <a:lnTo>
                    <a:pt x="1007977" y="485609"/>
                  </a:lnTo>
                  <a:lnTo>
                    <a:pt x="41856" y="2994"/>
                  </a:lnTo>
                  <a:lnTo>
                    <a:pt x="30730" y="0"/>
                  </a:lnTo>
                  <a:close/>
                </a:path>
              </a:pathLst>
            </a:custGeom>
            <a:solidFill>
              <a:srgbClr val="52170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274955">
              <a:lnSpc>
                <a:spcPct val="100000"/>
              </a:lnSpc>
              <a:spcBef>
                <a:spcPts val="105"/>
              </a:spcBef>
              <a:tabLst>
                <a:tab pos="2485390" algn="l"/>
              </a:tabLst>
            </a:pPr>
            <a:r>
              <a:rPr dirty="0"/>
              <a:t>Case</a:t>
            </a:r>
            <a:r>
              <a:rPr spc="-20" dirty="0"/>
              <a:t> </a:t>
            </a:r>
            <a:r>
              <a:rPr dirty="0"/>
              <a:t>3:	</a:t>
            </a:r>
            <a:r>
              <a:rPr dirty="0">
                <a:latin typeface="Symbol"/>
                <a:cs typeface="Symbol"/>
              </a:rPr>
              <a:t></a:t>
            </a:r>
            <a:r>
              <a:rPr dirty="0"/>
              <a:t>H and </a:t>
            </a:r>
            <a:r>
              <a:rPr dirty="0">
                <a:latin typeface="Symbol"/>
                <a:cs typeface="Symbol"/>
              </a:rPr>
              <a:t></a:t>
            </a:r>
            <a:r>
              <a:rPr dirty="0"/>
              <a:t>S Disagree </a:t>
            </a:r>
            <a:r>
              <a:rPr spc="-5" dirty="0"/>
              <a:t>(</a:t>
            </a:r>
            <a:r>
              <a:rPr spc="-5" dirty="0">
                <a:latin typeface="Symbol"/>
                <a:cs typeface="Symbol"/>
              </a:rPr>
              <a:t></a:t>
            </a:r>
            <a:r>
              <a:rPr spc="-5" dirty="0"/>
              <a:t>G</a:t>
            </a:r>
            <a:r>
              <a:rPr spc="-135" dirty="0"/>
              <a:t> </a:t>
            </a:r>
            <a:r>
              <a:rPr dirty="0"/>
              <a:t>“Decides”)</a:t>
            </a:r>
          </a:p>
        </p:txBody>
      </p:sp>
      <p:sp>
        <p:nvSpPr>
          <p:cNvPr id="3" name="object 3"/>
          <p:cNvSpPr txBox="1"/>
          <p:nvPr/>
        </p:nvSpPr>
        <p:spPr>
          <a:xfrm>
            <a:off x="1881885" y="1293113"/>
            <a:ext cx="8669020" cy="1061720"/>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0000"/>
              </a:lnSpc>
              <a:spcBef>
                <a:spcPts val="95"/>
              </a:spcBef>
              <a:spcAft>
                <a:spcPts val="0"/>
              </a:spcAft>
              <a:buClrTx/>
              <a:buSzTx/>
              <a:buFontTx/>
              <a:buNone/>
              <a:tabLst/>
              <a:defRPr/>
            </a:pPr>
            <a:r>
              <a:rPr kumimoji="0" sz="3400" b="0" i="0" u="none" strike="noStrike" kern="1200" cap="none" spc="-10" normalizeH="0" baseline="0" noProof="0" dirty="0">
                <a:ln>
                  <a:noFill/>
                </a:ln>
                <a:solidFill>
                  <a:prstClr val="black"/>
                </a:solidFill>
                <a:effectLst/>
                <a:uLnTx/>
                <a:uFillTx/>
                <a:latin typeface="Comic Sans MS"/>
                <a:ea typeface="+mn-ea"/>
                <a:cs typeface="Comic Sans MS"/>
              </a:rPr>
              <a:t>The reaction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is spontaneous in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the forward  direction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if T is high</a:t>
            </a:r>
            <a:r>
              <a:rPr kumimoji="0" sz="3400" b="0" i="0" u="none" strike="noStrike" kern="1200" cap="none" spc="0" normalizeH="0" baseline="0" noProof="0" dirty="0">
                <a:ln>
                  <a:noFill/>
                </a:ln>
                <a:solidFill>
                  <a:prstClr val="black"/>
                </a:solidFill>
                <a:effectLst/>
                <a:uLnTx/>
                <a:uFillTx/>
                <a:latin typeface="Comic Sans MS"/>
                <a:ea typeface="+mn-ea"/>
                <a:cs typeface="Comic Sans MS"/>
              </a:rPr>
              <a:t>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enough.</a:t>
            </a:r>
            <a:endParaRPr kumimoji="0" sz="34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4" name="object 4"/>
          <p:cNvSpPr txBox="1"/>
          <p:nvPr/>
        </p:nvSpPr>
        <p:spPr>
          <a:xfrm>
            <a:off x="5151501" y="2252034"/>
            <a:ext cx="3694429" cy="1550670"/>
          </a:xfrm>
          <a:prstGeom prst="rect">
            <a:avLst/>
          </a:prstGeom>
        </p:spPr>
        <p:txBody>
          <a:bodyPr vert="horz" wrap="square" lIns="0" tIns="165735" rIns="0" bIns="0" rtlCol="0">
            <a:spAutoFit/>
          </a:bodyPr>
          <a:lstStyle/>
          <a:p>
            <a:pPr marL="12700" marR="0" lvl="0" indent="0" algn="l" defTabSz="914400" rtl="0" eaLnBrk="1" fontAlgn="auto" latinLnBrk="0" hangingPunct="1">
              <a:lnSpc>
                <a:spcPct val="100000"/>
              </a:lnSpc>
              <a:spcBef>
                <a:spcPts val="1305"/>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H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19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S</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a:p>
            <a:pPr marL="78105" marR="0" lvl="0" indent="0" algn="l" defTabSz="914400" rtl="0" eaLnBrk="1" fontAlgn="auto" latinLnBrk="0" hangingPunct="1">
              <a:lnSpc>
                <a:spcPct val="100000"/>
              </a:lnSpc>
              <a:spcBef>
                <a:spcPts val="1200"/>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19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5" name="object 5"/>
          <p:cNvSpPr txBox="1"/>
          <p:nvPr/>
        </p:nvSpPr>
        <p:spPr>
          <a:xfrm>
            <a:off x="1881885" y="4158183"/>
            <a:ext cx="3678554" cy="6350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18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10"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6" name="object 6"/>
          <p:cNvSpPr txBox="1"/>
          <p:nvPr/>
        </p:nvSpPr>
        <p:spPr>
          <a:xfrm>
            <a:off x="1881885" y="5452988"/>
            <a:ext cx="8842375" cy="1398270"/>
          </a:xfrm>
          <a:prstGeom prst="rect">
            <a:avLst/>
          </a:prstGeom>
        </p:spPr>
        <p:txBody>
          <a:bodyPr vert="horz" wrap="square" lIns="0" tIns="89535" rIns="0" bIns="0" rtlCol="0">
            <a:spAutoFit/>
          </a:bodyPr>
          <a:lstStyle/>
          <a:p>
            <a:pPr marL="12700" marR="0" lvl="0" indent="0" algn="l" defTabSz="914400" rtl="0" eaLnBrk="1" fontAlgn="auto" latinLnBrk="0" hangingPunct="1">
              <a:lnSpc>
                <a:spcPct val="100000"/>
              </a:lnSpc>
              <a:spcBef>
                <a:spcPts val="705"/>
              </a:spcBef>
              <a:spcAft>
                <a:spcPts val="0"/>
              </a:spcAft>
              <a:buClrTx/>
              <a:buSzTx/>
              <a:buFontTx/>
              <a:buNone/>
              <a:tabLst/>
              <a:defRPr/>
            </a:pPr>
            <a:r>
              <a:rPr kumimoji="0" sz="4000" b="1" i="0" u="none" strike="noStrike" kern="1200" cap="none" spc="0" normalizeH="0" baseline="0" noProof="0" dirty="0">
                <a:ln>
                  <a:noFill/>
                </a:ln>
                <a:solidFill>
                  <a:srgbClr val="001F5F"/>
                </a:solidFill>
                <a:effectLst/>
                <a:uLnTx/>
                <a:uFillTx/>
                <a:latin typeface="Symbol"/>
                <a:ea typeface="+mn-ea"/>
                <a:cs typeface="Symbol"/>
              </a:rPr>
              <a:t></a:t>
            </a:r>
            <a:r>
              <a:rPr kumimoji="0" sz="4000" b="1" i="0" u="none" strike="noStrike" kern="1200" cap="none" spc="0" normalizeH="0" baseline="0" noProof="0" dirty="0">
                <a:ln>
                  <a:noFill/>
                </a:ln>
                <a:solidFill>
                  <a:srgbClr val="001F5F"/>
                </a:solidFill>
                <a:effectLst/>
                <a:uLnTx/>
                <a:uFillTx/>
                <a:latin typeface="Comic Sans MS"/>
                <a:ea typeface="+mn-ea"/>
                <a:cs typeface="Comic Sans MS"/>
              </a:rPr>
              <a:t>G </a:t>
            </a:r>
            <a:r>
              <a:rPr kumimoji="0" sz="4000" b="1" i="0" u="none" strike="noStrike" kern="1200" cap="none" spc="-5" normalizeH="0" baseline="0" noProof="0" dirty="0">
                <a:ln>
                  <a:noFill/>
                </a:ln>
                <a:solidFill>
                  <a:srgbClr val="001F5F"/>
                </a:solidFill>
                <a:effectLst/>
                <a:uLnTx/>
                <a:uFillTx/>
                <a:latin typeface="Comic Sans MS"/>
                <a:ea typeface="+mn-ea"/>
                <a:cs typeface="Comic Sans MS"/>
              </a:rPr>
              <a:t>= a positive </a:t>
            </a:r>
            <a:r>
              <a:rPr kumimoji="0" sz="4000" b="1" i="0" u="none" strike="noStrike" kern="1200" cap="none" spc="-10" normalizeH="0" baseline="0" noProof="0" dirty="0">
                <a:ln>
                  <a:noFill/>
                </a:ln>
                <a:solidFill>
                  <a:srgbClr val="001F5F"/>
                </a:solidFill>
                <a:effectLst/>
                <a:uLnTx/>
                <a:uFillTx/>
                <a:latin typeface="Comic Sans MS"/>
                <a:ea typeface="+mn-ea"/>
                <a:cs typeface="Comic Sans MS"/>
              </a:rPr>
              <a:t>number </a:t>
            </a:r>
            <a:r>
              <a:rPr kumimoji="0" sz="4000" b="1" i="0" u="none" strike="noStrike" kern="1200" cap="none" spc="-5" normalizeH="0" baseline="0" noProof="0" dirty="0">
                <a:ln>
                  <a:noFill/>
                </a:ln>
                <a:solidFill>
                  <a:srgbClr val="001F5F"/>
                </a:solidFill>
                <a:effectLst/>
                <a:uLnTx/>
                <a:uFillTx/>
                <a:latin typeface="Comic Sans MS"/>
                <a:ea typeface="+mn-ea"/>
                <a:cs typeface="Comic Sans MS"/>
              </a:rPr>
              <a:t>(at low</a:t>
            </a:r>
            <a:r>
              <a:rPr kumimoji="0" sz="4000" b="1" i="0" u="none" strike="noStrike" kern="1200" cap="none" spc="70" normalizeH="0" baseline="0" noProof="0" dirty="0">
                <a:ln>
                  <a:noFill/>
                </a:ln>
                <a:solidFill>
                  <a:srgbClr val="001F5F"/>
                </a:solidFill>
                <a:effectLst/>
                <a:uLnTx/>
                <a:uFillTx/>
                <a:latin typeface="Comic Sans MS"/>
                <a:ea typeface="+mn-ea"/>
                <a:cs typeface="Comic Sans MS"/>
              </a:rPr>
              <a:t> </a:t>
            </a:r>
            <a:r>
              <a:rPr kumimoji="0" sz="4000" b="1" i="0" u="none" strike="noStrike" kern="1200" cap="none" spc="-5" normalizeH="0" baseline="0" noProof="0" dirty="0">
                <a:ln>
                  <a:noFill/>
                </a:ln>
                <a:solidFill>
                  <a:srgbClr val="001F5F"/>
                </a:solidFill>
                <a:effectLst/>
                <a:uLnTx/>
                <a:uFillTx/>
                <a:latin typeface="Comic Sans MS"/>
                <a:ea typeface="+mn-ea"/>
                <a:cs typeface="Comic Sans MS"/>
              </a:rPr>
              <a:t>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a:p>
            <a:pPr marL="12700" marR="0" lvl="0" indent="0" algn="l" defTabSz="914400" rtl="0" eaLnBrk="1" fontAlgn="auto" latinLnBrk="0" hangingPunct="1">
              <a:lnSpc>
                <a:spcPct val="100000"/>
              </a:lnSpc>
              <a:spcBef>
                <a:spcPts val="600"/>
              </a:spcBef>
              <a:spcAft>
                <a:spcPts val="0"/>
              </a:spcAft>
              <a:buClrTx/>
              <a:buSzTx/>
              <a:buFontTx/>
              <a:buNone/>
              <a:tabLst/>
              <a:defRPr/>
            </a:pPr>
            <a:r>
              <a:rPr kumimoji="0" sz="4000" b="1" i="0" u="none" strike="noStrike" kern="1200" cap="none" spc="0" normalizeH="0" baseline="0" noProof="0" dirty="0">
                <a:ln>
                  <a:noFill/>
                </a:ln>
                <a:solidFill>
                  <a:srgbClr val="FF0000"/>
                </a:solidFill>
                <a:effectLst/>
                <a:uLnTx/>
                <a:uFillTx/>
                <a:latin typeface="Symbol"/>
                <a:ea typeface="+mn-ea"/>
                <a:cs typeface="Symbol"/>
              </a:rPr>
              <a:t></a:t>
            </a:r>
            <a:r>
              <a:rPr kumimoji="0" sz="4000" b="1" i="0" u="none" strike="noStrike" kern="1200" cap="none" spc="0" normalizeH="0" baseline="0" noProof="0" dirty="0">
                <a:ln>
                  <a:noFill/>
                </a:ln>
                <a:solidFill>
                  <a:srgbClr val="FF0000"/>
                </a:solidFill>
                <a:effectLst/>
                <a:uLnTx/>
                <a:uFillTx/>
                <a:latin typeface="Comic Sans MS"/>
                <a:ea typeface="+mn-ea"/>
                <a:cs typeface="Comic Sans MS"/>
              </a:rPr>
              <a:t>G </a:t>
            </a:r>
            <a:r>
              <a:rPr kumimoji="0" sz="4000" b="1" i="0" u="none" strike="noStrike" kern="1200" cap="none" spc="-5" normalizeH="0" baseline="0" noProof="0" dirty="0">
                <a:ln>
                  <a:noFill/>
                </a:ln>
                <a:solidFill>
                  <a:srgbClr val="FF0000"/>
                </a:solidFill>
                <a:effectLst/>
                <a:uLnTx/>
                <a:uFillTx/>
                <a:latin typeface="Comic Sans MS"/>
                <a:ea typeface="+mn-ea"/>
                <a:cs typeface="Comic Sans MS"/>
              </a:rPr>
              <a:t>= a </a:t>
            </a:r>
            <a:r>
              <a:rPr kumimoji="0" sz="4000" b="1" i="0" u="none" strike="noStrike" kern="1200" cap="none" spc="-10" normalizeH="0" baseline="0" noProof="0" dirty="0">
                <a:ln>
                  <a:noFill/>
                </a:ln>
                <a:solidFill>
                  <a:srgbClr val="FF0000"/>
                </a:solidFill>
                <a:effectLst/>
                <a:uLnTx/>
                <a:uFillTx/>
                <a:latin typeface="Comic Sans MS"/>
                <a:ea typeface="+mn-ea"/>
                <a:cs typeface="Comic Sans MS"/>
              </a:rPr>
              <a:t>negative number (at </a:t>
            </a:r>
            <a:r>
              <a:rPr kumimoji="0" sz="4000" b="1" i="0" u="none" strike="noStrike" kern="1200" cap="none" spc="-5" normalizeH="0" baseline="0" noProof="0" dirty="0">
                <a:ln>
                  <a:noFill/>
                </a:ln>
                <a:solidFill>
                  <a:srgbClr val="FF0000"/>
                </a:solidFill>
                <a:effectLst/>
                <a:uLnTx/>
                <a:uFillTx/>
                <a:latin typeface="Comic Sans MS"/>
                <a:ea typeface="+mn-ea"/>
                <a:cs typeface="Comic Sans MS"/>
              </a:rPr>
              <a:t>high</a:t>
            </a:r>
            <a:r>
              <a:rPr kumimoji="0" sz="4000" b="1" i="0" u="none" strike="noStrike" kern="1200" cap="none" spc="180" normalizeH="0" baseline="0" noProof="0" dirty="0">
                <a:ln>
                  <a:noFill/>
                </a:ln>
                <a:solidFill>
                  <a:srgbClr val="FF0000"/>
                </a:solidFill>
                <a:effectLst/>
                <a:uLnTx/>
                <a:uFillTx/>
                <a:latin typeface="Comic Sans MS"/>
                <a:ea typeface="+mn-ea"/>
                <a:cs typeface="Comic Sans MS"/>
              </a:rPr>
              <a:t> </a:t>
            </a:r>
            <a:r>
              <a:rPr kumimoji="0" sz="4000" b="1" i="0" u="none" strike="noStrike" kern="1200" cap="none" spc="-5" normalizeH="0" baseline="0" noProof="0" dirty="0">
                <a:ln>
                  <a:noFill/>
                </a:ln>
                <a:solidFill>
                  <a:srgbClr val="FF0000"/>
                </a:solidFill>
                <a:effectLst/>
                <a:uLnTx/>
                <a:uFillTx/>
                <a:latin typeface="Comic Sans MS"/>
                <a:ea typeface="+mn-ea"/>
                <a:cs typeface="Comic Sans MS"/>
              </a:rPr>
              <a:t>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7" name="object 7"/>
          <p:cNvSpPr txBox="1"/>
          <p:nvPr/>
        </p:nvSpPr>
        <p:spPr>
          <a:xfrm>
            <a:off x="2469642" y="2784728"/>
            <a:ext cx="1878964" cy="57404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srgbClr val="521708"/>
                </a:solidFill>
                <a:effectLst/>
                <a:uLnTx/>
                <a:uFillTx/>
                <a:latin typeface="Comic Sans MS"/>
                <a:ea typeface="+mn-ea"/>
                <a:cs typeface="Comic Sans MS"/>
              </a:rPr>
              <a:t>Subtract </a:t>
            </a:r>
            <a:r>
              <a:rPr kumimoji="0" sz="1800" b="1" i="0" u="none" strike="noStrike" kern="1200" cap="none" spc="0" normalizeH="0" baseline="0" noProof="0" dirty="0">
                <a:ln>
                  <a:noFill/>
                </a:ln>
                <a:solidFill>
                  <a:srgbClr val="521708"/>
                </a:solidFill>
                <a:effectLst/>
                <a:uLnTx/>
                <a:uFillTx/>
                <a:latin typeface="Comic Sans MS"/>
                <a:ea typeface="+mn-ea"/>
                <a:cs typeface="Comic Sans MS"/>
              </a:rPr>
              <a:t>a</a:t>
            </a:r>
            <a:r>
              <a:rPr kumimoji="0" sz="1800" b="1" i="0" u="none" strike="noStrike" kern="1200" cap="none" spc="-105" normalizeH="0" baseline="0" noProof="0" dirty="0">
                <a:ln>
                  <a:noFill/>
                </a:ln>
                <a:solidFill>
                  <a:srgbClr val="521708"/>
                </a:solidFill>
                <a:effectLst/>
                <a:uLnTx/>
                <a:uFillTx/>
                <a:latin typeface="Comic Sans MS"/>
                <a:ea typeface="+mn-ea"/>
                <a:cs typeface="Comic Sans MS"/>
              </a:rPr>
              <a:t> </a:t>
            </a:r>
            <a:r>
              <a:rPr kumimoji="0" sz="1800" b="1" i="0" u="none" strike="noStrike" kern="1200" cap="none" spc="-5" normalizeH="0" baseline="0" noProof="0" dirty="0">
                <a:ln>
                  <a:noFill/>
                </a:ln>
                <a:solidFill>
                  <a:srgbClr val="521708"/>
                </a:solidFill>
                <a:effectLst/>
                <a:uLnTx/>
                <a:uFillTx/>
                <a:latin typeface="Comic Sans MS"/>
                <a:ea typeface="+mn-ea"/>
                <a:cs typeface="Comic Sans MS"/>
              </a:rPr>
              <a:t>large  </a:t>
            </a:r>
            <a:r>
              <a:rPr kumimoji="0" sz="1800" b="1" i="0" u="none" strike="noStrike" kern="1200" cap="none" spc="0" normalizeH="0" baseline="0" noProof="0" dirty="0">
                <a:ln>
                  <a:noFill/>
                </a:ln>
                <a:solidFill>
                  <a:srgbClr val="521708"/>
                </a:solidFill>
                <a:effectLst/>
                <a:uLnTx/>
                <a:uFillTx/>
                <a:latin typeface="Comic Sans MS"/>
                <a:ea typeface="+mn-ea"/>
                <a:cs typeface="Comic Sans MS"/>
              </a:rPr>
              <a:t>positive</a:t>
            </a:r>
            <a:r>
              <a:rPr kumimoji="0" sz="1800" b="1" i="0" u="none" strike="noStrike" kern="1200" cap="none" spc="-30" normalizeH="0" baseline="0" noProof="0" dirty="0">
                <a:ln>
                  <a:noFill/>
                </a:ln>
                <a:solidFill>
                  <a:srgbClr val="521708"/>
                </a:solidFill>
                <a:effectLst/>
                <a:uLnTx/>
                <a:uFillTx/>
                <a:latin typeface="Comic Sans MS"/>
                <a:ea typeface="+mn-ea"/>
                <a:cs typeface="Comic Sans MS"/>
              </a:rPr>
              <a:t> </a:t>
            </a:r>
            <a:r>
              <a:rPr kumimoji="0" sz="1800" b="1" i="0" u="none" strike="noStrike" kern="1200" cap="none" spc="-5" normalizeH="0" baseline="0" noProof="0" dirty="0">
                <a:ln>
                  <a:noFill/>
                </a:ln>
                <a:solidFill>
                  <a:srgbClr val="521708"/>
                </a:solidFill>
                <a:effectLst/>
                <a:uLnTx/>
                <a:uFillTx/>
                <a:latin typeface="Comic Sans MS"/>
                <a:ea typeface="+mn-ea"/>
                <a:cs typeface="Comic Sans MS"/>
              </a:rPr>
              <a:t>term</a:t>
            </a:r>
            <a:endParaRPr kumimoji="0" sz="1800" b="0" i="0" u="none" strike="noStrike" kern="1200" cap="none" spc="0" normalizeH="0" baseline="0" noProof="0">
              <a:ln>
                <a:noFill/>
              </a:ln>
              <a:solidFill>
                <a:prstClr val="black"/>
              </a:solidFill>
              <a:effectLst/>
              <a:uLnTx/>
              <a:uFillTx/>
              <a:latin typeface="Comic Sans MS"/>
              <a:ea typeface="+mn-ea"/>
              <a:cs typeface="Comic Sans MS"/>
            </a:endParaRPr>
          </a:p>
        </p:txBody>
      </p:sp>
      <p:grpSp>
        <p:nvGrpSpPr>
          <p:cNvPr id="8" name="object 8"/>
          <p:cNvGrpSpPr/>
          <p:nvPr/>
        </p:nvGrpSpPr>
        <p:grpSpPr>
          <a:xfrm>
            <a:off x="3675941" y="3354377"/>
            <a:ext cx="1842770" cy="925194"/>
            <a:chOff x="3675941" y="3354377"/>
            <a:chExt cx="1842770" cy="925194"/>
          </a:xfrm>
        </p:grpSpPr>
        <p:sp>
          <p:nvSpPr>
            <p:cNvPr id="9" name="object 9"/>
            <p:cNvSpPr/>
            <p:nvPr/>
          </p:nvSpPr>
          <p:spPr>
            <a:xfrm>
              <a:off x="4404359" y="3944111"/>
              <a:ext cx="1085215" cy="306705"/>
            </a:xfrm>
            <a:custGeom>
              <a:avLst/>
              <a:gdLst/>
              <a:ahLst/>
              <a:cxnLst/>
              <a:rect l="l" t="t" r="r" b="b"/>
              <a:pathLst>
                <a:path w="1085214" h="306704">
                  <a:moveTo>
                    <a:pt x="1085088" y="306324"/>
                  </a:moveTo>
                  <a:lnTo>
                    <a:pt x="1083081" y="246709"/>
                  </a:lnTo>
                  <a:lnTo>
                    <a:pt x="1077610" y="198024"/>
                  </a:lnTo>
                  <a:lnTo>
                    <a:pt x="1069496" y="165199"/>
                  </a:lnTo>
                  <a:lnTo>
                    <a:pt x="1059561" y="153162"/>
                  </a:lnTo>
                  <a:lnTo>
                    <a:pt x="568070" y="153162"/>
                  </a:lnTo>
                  <a:lnTo>
                    <a:pt x="558135" y="141124"/>
                  </a:lnTo>
                  <a:lnTo>
                    <a:pt x="550021" y="108299"/>
                  </a:lnTo>
                  <a:lnTo>
                    <a:pt x="544550" y="59614"/>
                  </a:lnTo>
                  <a:lnTo>
                    <a:pt x="542543" y="0"/>
                  </a:lnTo>
                  <a:lnTo>
                    <a:pt x="540537" y="59614"/>
                  </a:lnTo>
                  <a:lnTo>
                    <a:pt x="535066" y="108299"/>
                  </a:lnTo>
                  <a:lnTo>
                    <a:pt x="526952" y="141124"/>
                  </a:lnTo>
                  <a:lnTo>
                    <a:pt x="517016" y="153162"/>
                  </a:lnTo>
                  <a:lnTo>
                    <a:pt x="25526" y="153162"/>
                  </a:lnTo>
                  <a:lnTo>
                    <a:pt x="15591" y="165199"/>
                  </a:lnTo>
                  <a:lnTo>
                    <a:pt x="7477" y="198024"/>
                  </a:lnTo>
                  <a:lnTo>
                    <a:pt x="2006" y="246709"/>
                  </a:lnTo>
                  <a:lnTo>
                    <a:pt x="0" y="306324"/>
                  </a:lnTo>
                </a:path>
              </a:pathLst>
            </a:custGeom>
            <a:ln w="57912">
              <a:solidFill>
                <a:srgbClr val="52170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675941" y="3354377"/>
              <a:ext cx="1150620" cy="589280"/>
            </a:xfrm>
            <a:custGeom>
              <a:avLst/>
              <a:gdLst/>
              <a:ahLst/>
              <a:cxnLst/>
              <a:rect l="l" t="t" r="r" b="b"/>
              <a:pathLst>
                <a:path w="1150620" h="589279">
                  <a:moveTo>
                    <a:pt x="982100" y="537453"/>
                  </a:moveTo>
                  <a:lnTo>
                    <a:pt x="956256" y="589226"/>
                  </a:lnTo>
                  <a:lnTo>
                    <a:pt x="1150439" y="589099"/>
                  </a:lnTo>
                  <a:lnTo>
                    <a:pt x="1123598" y="553340"/>
                  </a:lnTo>
                  <a:lnTo>
                    <a:pt x="1019071" y="553340"/>
                  </a:lnTo>
                  <a:lnTo>
                    <a:pt x="1007945" y="550364"/>
                  </a:lnTo>
                  <a:lnTo>
                    <a:pt x="982100" y="537453"/>
                  </a:lnTo>
                  <a:close/>
                </a:path>
                <a:path w="1150620" h="589279">
                  <a:moveTo>
                    <a:pt x="1007974" y="485620"/>
                  </a:moveTo>
                  <a:lnTo>
                    <a:pt x="982100" y="537453"/>
                  </a:lnTo>
                  <a:lnTo>
                    <a:pt x="1007945" y="550364"/>
                  </a:lnTo>
                  <a:lnTo>
                    <a:pt x="1019071" y="553340"/>
                  </a:lnTo>
                  <a:lnTo>
                    <a:pt x="1030091" y="551888"/>
                  </a:lnTo>
                  <a:lnTo>
                    <a:pt x="1039752" y="546435"/>
                  </a:lnTo>
                  <a:lnTo>
                    <a:pt x="1046807" y="537410"/>
                  </a:lnTo>
                  <a:lnTo>
                    <a:pt x="1049801" y="526284"/>
                  </a:lnTo>
                  <a:lnTo>
                    <a:pt x="1048379" y="515264"/>
                  </a:lnTo>
                  <a:lnTo>
                    <a:pt x="1042931" y="505602"/>
                  </a:lnTo>
                  <a:lnTo>
                    <a:pt x="1033853" y="498548"/>
                  </a:lnTo>
                  <a:lnTo>
                    <a:pt x="1007974" y="485620"/>
                  </a:lnTo>
                  <a:close/>
                </a:path>
                <a:path w="1150620" h="589279">
                  <a:moveTo>
                    <a:pt x="1033853" y="433778"/>
                  </a:moveTo>
                  <a:lnTo>
                    <a:pt x="1007974" y="485620"/>
                  </a:lnTo>
                  <a:lnTo>
                    <a:pt x="1033853" y="498548"/>
                  </a:lnTo>
                  <a:lnTo>
                    <a:pt x="1042931" y="505602"/>
                  </a:lnTo>
                  <a:lnTo>
                    <a:pt x="1048379" y="515264"/>
                  </a:lnTo>
                  <a:lnTo>
                    <a:pt x="1049801" y="526284"/>
                  </a:lnTo>
                  <a:lnTo>
                    <a:pt x="1046807" y="537410"/>
                  </a:lnTo>
                  <a:lnTo>
                    <a:pt x="1039752" y="546435"/>
                  </a:lnTo>
                  <a:lnTo>
                    <a:pt x="1030091" y="551888"/>
                  </a:lnTo>
                  <a:lnTo>
                    <a:pt x="1019071" y="553340"/>
                  </a:lnTo>
                  <a:lnTo>
                    <a:pt x="1123598" y="553340"/>
                  </a:lnTo>
                  <a:lnTo>
                    <a:pt x="1033853" y="433778"/>
                  </a:lnTo>
                  <a:close/>
                </a:path>
                <a:path w="1150620" h="589279">
                  <a:moveTo>
                    <a:pt x="30730" y="0"/>
                  </a:moveTo>
                  <a:lnTo>
                    <a:pt x="19710" y="1422"/>
                  </a:lnTo>
                  <a:lnTo>
                    <a:pt x="10048" y="6869"/>
                  </a:lnTo>
                  <a:lnTo>
                    <a:pt x="2994" y="15948"/>
                  </a:lnTo>
                  <a:lnTo>
                    <a:pt x="0" y="27074"/>
                  </a:lnTo>
                  <a:lnTo>
                    <a:pt x="1422" y="38094"/>
                  </a:lnTo>
                  <a:lnTo>
                    <a:pt x="6869" y="47755"/>
                  </a:lnTo>
                  <a:lnTo>
                    <a:pt x="15948" y="54810"/>
                  </a:lnTo>
                  <a:lnTo>
                    <a:pt x="982100" y="537453"/>
                  </a:lnTo>
                  <a:lnTo>
                    <a:pt x="1007974" y="485620"/>
                  </a:lnTo>
                  <a:lnTo>
                    <a:pt x="41856" y="2994"/>
                  </a:lnTo>
                  <a:lnTo>
                    <a:pt x="30730" y="0"/>
                  </a:lnTo>
                  <a:close/>
                </a:path>
              </a:pathLst>
            </a:custGeom>
            <a:solidFill>
              <a:srgbClr val="52170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object 11"/>
          <p:cNvSpPr txBox="1"/>
          <p:nvPr/>
        </p:nvSpPr>
        <p:spPr>
          <a:xfrm>
            <a:off x="5916548" y="4088129"/>
            <a:ext cx="3600450" cy="758825"/>
          </a:xfrm>
          <a:prstGeom prst="rect">
            <a:avLst/>
          </a:prstGeom>
        </p:spPr>
        <p:txBody>
          <a:bodyPr vert="horz" wrap="square" lIns="0" tIns="10795" rIns="0" bIns="0" rtlCol="0">
            <a:spAutoFit/>
          </a:bodyPr>
          <a:lstStyle/>
          <a:p>
            <a:pPr marL="12700" marR="5080" lvl="0" indent="0" algn="l" defTabSz="914400" rtl="0" eaLnBrk="1" fontAlgn="auto" latinLnBrk="0" hangingPunct="1">
              <a:lnSpc>
                <a:spcPct val="100400"/>
              </a:lnSpc>
              <a:spcBef>
                <a:spcPts val="85"/>
              </a:spcBef>
              <a:spcAft>
                <a:spcPts val="0"/>
              </a:spcAft>
              <a:buClrTx/>
              <a:buSzTx/>
              <a:buFontTx/>
              <a:buNone/>
              <a:tabLst/>
              <a:defRPr/>
            </a:pPr>
            <a:r>
              <a:rPr kumimoji="0" sz="2400" b="1" i="0" u="none" strike="noStrike" kern="1200" cap="none" spc="-5" normalizeH="0" baseline="0" noProof="0" dirty="0">
                <a:ln>
                  <a:noFill/>
                </a:ln>
                <a:solidFill>
                  <a:srgbClr val="521708"/>
                </a:solidFill>
                <a:effectLst/>
                <a:uLnTx/>
                <a:uFillTx/>
                <a:latin typeface="Comic Sans MS"/>
                <a:ea typeface="+mn-ea"/>
                <a:cs typeface="Comic Sans MS"/>
              </a:rPr>
              <a:t>If </a:t>
            </a:r>
            <a:r>
              <a:rPr kumimoji="0" sz="2400" b="1" i="0" u="none" strike="noStrike" kern="1200" cap="none" spc="0" normalizeH="0" baseline="0" noProof="0" dirty="0">
                <a:ln>
                  <a:noFill/>
                </a:ln>
                <a:solidFill>
                  <a:srgbClr val="521708"/>
                </a:solidFill>
                <a:effectLst/>
                <a:uLnTx/>
                <a:uFillTx/>
                <a:latin typeface="Comic Sans MS"/>
                <a:ea typeface="+mn-ea"/>
                <a:cs typeface="Comic Sans MS"/>
              </a:rPr>
              <a:t>T </a:t>
            </a:r>
            <a:r>
              <a:rPr kumimoji="0" sz="2400" b="1" i="0" u="none" strike="noStrike" kern="1200" cap="none" spc="-5" normalizeH="0" baseline="0" noProof="0" dirty="0">
                <a:ln>
                  <a:noFill/>
                </a:ln>
                <a:solidFill>
                  <a:srgbClr val="521708"/>
                </a:solidFill>
                <a:effectLst/>
                <a:uLnTx/>
                <a:uFillTx/>
                <a:latin typeface="Comic Sans MS"/>
                <a:ea typeface="+mn-ea"/>
                <a:cs typeface="Comic Sans MS"/>
              </a:rPr>
              <a:t>is </a:t>
            </a:r>
            <a:r>
              <a:rPr kumimoji="0" sz="2400" b="1" i="0" u="none" strike="noStrike" kern="1200" cap="none" spc="0" normalizeH="0" baseline="0" noProof="0" dirty="0">
                <a:ln>
                  <a:noFill/>
                </a:ln>
                <a:solidFill>
                  <a:srgbClr val="521708"/>
                </a:solidFill>
                <a:effectLst/>
                <a:uLnTx/>
                <a:uFillTx/>
                <a:latin typeface="Comic Sans MS"/>
                <a:ea typeface="+mn-ea"/>
                <a:cs typeface="Comic Sans MS"/>
              </a:rPr>
              <a:t>high, subtract</a:t>
            </a:r>
            <a:r>
              <a:rPr kumimoji="0" sz="2400" b="1" i="0" u="none" strike="noStrike" kern="1200" cap="none" spc="-120" normalizeH="0" baseline="0" noProof="0" dirty="0">
                <a:ln>
                  <a:noFill/>
                </a:ln>
                <a:solidFill>
                  <a:srgbClr val="521708"/>
                </a:solidFill>
                <a:effectLst/>
                <a:uLnTx/>
                <a:uFillTx/>
                <a:latin typeface="Comic Sans MS"/>
                <a:ea typeface="+mn-ea"/>
                <a:cs typeface="Comic Sans MS"/>
              </a:rPr>
              <a:t> </a:t>
            </a:r>
            <a:r>
              <a:rPr kumimoji="0" sz="2400" b="1" i="0" u="none" strike="noStrike" kern="1200" cap="none" spc="0" normalizeH="0" baseline="0" noProof="0" dirty="0">
                <a:ln>
                  <a:noFill/>
                </a:ln>
                <a:solidFill>
                  <a:srgbClr val="521708"/>
                </a:solidFill>
                <a:effectLst/>
                <a:uLnTx/>
                <a:uFillTx/>
                <a:latin typeface="Comic Sans MS"/>
                <a:ea typeface="+mn-ea"/>
                <a:cs typeface="Comic Sans MS"/>
              </a:rPr>
              <a:t>a  larger </a:t>
            </a:r>
            <a:r>
              <a:rPr kumimoji="0" sz="2400" b="1" i="0" u="none" strike="noStrike" kern="1200" cap="none" spc="-5" normalizeH="0" baseline="0" noProof="0" dirty="0">
                <a:ln>
                  <a:noFill/>
                </a:ln>
                <a:solidFill>
                  <a:srgbClr val="521708"/>
                </a:solidFill>
                <a:effectLst/>
                <a:uLnTx/>
                <a:uFillTx/>
                <a:latin typeface="Comic Sans MS"/>
                <a:ea typeface="+mn-ea"/>
                <a:cs typeface="Comic Sans MS"/>
              </a:rPr>
              <a:t>number than</a:t>
            </a:r>
            <a:r>
              <a:rPr kumimoji="0" sz="2400" b="1" i="0" u="none" strike="noStrike" kern="1200" cap="none" spc="-65" normalizeH="0" baseline="0" noProof="0" dirty="0">
                <a:ln>
                  <a:noFill/>
                </a:ln>
                <a:solidFill>
                  <a:srgbClr val="521708"/>
                </a:solidFill>
                <a:effectLst/>
                <a:uLnTx/>
                <a:uFillTx/>
                <a:latin typeface="Comic Sans MS"/>
                <a:ea typeface="+mn-ea"/>
                <a:cs typeface="Comic Sans MS"/>
              </a:rPr>
              <a:t> </a:t>
            </a:r>
            <a:r>
              <a:rPr kumimoji="0" sz="2400" b="1" i="0" u="none" strike="noStrike" kern="1200" cap="none" spc="0" normalizeH="0" baseline="0" noProof="0" dirty="0">
                <a:ln>
                  <a:noFill/>
                </a:ln>
                <a:solidFill>
                  <a:srgbClr val="521708"/>
                </a:solidFill>
                <a:effectLst/>
                <a:uLnTx/>
                <a:uFillTx/>
                <a:latin typeface="Symbol"/>
                <a:ea typeface="+mn-ea"/>
                <a:cs typeface="Symbol"/>
              </a:rPr>
              <a:t></a:t>
            </a:r>
            <a:r>
              <a:rPr kumimoji="0" sz="2400" b="1" i="0" u="none" strike="noStrike" kern="1200" cap="none" spc="0" normalizeH="0" baseline="0" noProof="0" dirty="0">
                <a:ln>
                  <a:noFill/>
                </a:ln>
                <a:solidFill>
                  <a:srgbClr val="521708"/>
                </a:solidFill>
                <a:effectLst/>
                <a:uLnTx/>
                <a:uFillTx/>
                <a:latin typeface="Comic Sans MS"/>
                <a:ea typeface="+mn-ea"/>
                <a:cs typeface="Comic Sans MS"/>
              </a:rPr>
              <a:t>H</a:t>
            </a:r>
            <a:endParaRPr kumimoji="0" sz="24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274955">
              <a:lnSpc>
                <a:spcPct val="100000"/>
              </a:lnSpc>
              <a:spcBef>
                <a:spcPts val="105"/>
              </a:spcBef>
              <a:tabLst>
                <a:tab pos="2485390" algn="l"/>
              </a:tabLst>
            </a:pPr>
            <a:r>
              <a:rPr dirty="0"/>
              <a:t>Case</a:t>
            </a:r>
            <a:r>
              <a:rPr spc="-20" dirty="0"/>
              <a:t> </a:t>
            </a:r>
            <a:r>
              <a:rPr dirty="0"/>
              <a:t>4:	</a:t>
            </a:r>
            <a:r>
              <a:rPr dirty="0">
                <a:latin typeface="Symbol"/>
                <a:cs typeface="Symbol"/>
              </a:rPr>
              <a:t></a:t>
            </a:r>
            <a:r>
              <a:rPr dirty="0"/>
              <a:t>H and </a:t>
            </a:r>
            <a:r>
              <a:rPr dirty="0">
                <a:latin typeface="Symbol"/>
                <a:cs typeface="Symbol"/>
              </a:rPr>
              <a:t></a:t>
            </a:r>
            <a:r>
              <a:rPr dirty="0"/>
              <a:t>S Disagree </a:t>
            </a:r>
            <a:r>
              <a:rPr spc="-5" dirty="0"/>
              <a:t>(</a:t>
            </a:r>
            <a:r>
              <a:rPr spc="-5" dirty="0">
                <a:latin typeface="Symbol"/>
                <a:cs typeface="Symbol"/>
              </a:rPr>
              <a:t></a:t>
            </a:r>
            <a:r>
              <a:rPr spc="-5" dirty="0"/>
              <a:t>G</a:t>
            </a:r>
            <a:r>
              <a:rPr spc="-135" dirty="0"/>
              <a:t> </a:t>
            </a:r>
            <a:r>
              <a:rPr dirty="0"/>
              <a:t>“Decides”)</a:t>
            </a:r>
          </a:p>
        </p:txBody>
      </p:sp>
      <p:sp>
        <p:nvSpPr>
          <p:cNvPr id="3" name="object 3"/>
          <p:cNvSpPr txBox="1"/>
          <p:nvPr/>
        </p:nvSpPr>
        <p:spPr>
          <a:xfrm>
            <a:off x="1881885" y="1296161"/>
            <a:ext cx="9820275" cy="354266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99800"/>
              </a:lnSpc>
              <a:spcBef>
                <a:spcPts val="105"/>
              </a:spcBef>
              <a:spcAft>
                <a:spcPts val="0"/>
              </a:spcAft>
              <a:buClrTx/>
              <a:buSzTx/>
              <a:buFontTx/>
              <a:buNone/>
              <a:tabLst>
                <a:tab pos="2917190" algn="l"/>
              </a:tabLst>
              <a:defRPr/>
            </a:pPr>
            <a:r>
              <a:rPr kumimoji="0" sz="3400" b="0" i="0" u="none" strike="noStrike" kern="1200" cap="none" spc="-10" normalizeH="0" baseline="0" noProof="0" dirty="0">
                <a:ln>
                  <a:noFill/>
                </a:ln>
                <a:solidFill>
                  <a:prstClr val="black"/>
                </a:solidFill>
                <a:effectLst/>
                <a:uLnTx/>
                <a:uFillTx/>
                <a:latin typeface="Symbol"/>
                <a:ea typeface="+mn-ea"/>
                <a:cs typeface="Symbol"/>
              </a:rPr>
              <a:t></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H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negative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and </a:t>
            </a:r>
            <a:r>
              <a:rPr kumimoji="0" sz="3400" b="0" i="0" u="none" strike="noStrike" kern="1200" cap="none" spc="-10" normalizeH="0" baseline="0" noProof="0" dirty="0">
                <a:ln>
                  <a:noFill/>
                </a:ln>
                <a:solidFill>
                  <a:prstClr val="black"/>
                </a:solidFill>
                <a:effectLst/>
                <a:uLnTx/>
                <a:uFillTx/>
                <a:latin typeface="Symbol"/>
                <a:ea typeface="+mn-ea"/>
                <a:cs typeface="Symbol"/>
              </a:rPr>
              <a:t></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S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negative,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so </a:t>
            </a:r>
            <a:r>
              <a:rPr kumimoji="0" sz="3400" b="0" i="0" u="none" strike="noStrike" kern="1200" cap="none" spc="-5" normalizeH="0" baseline="0" noProof="0" dirty="0">
                <a:ln>
                  <a:noFill/>
                </a:ln>
                <a:solidFill>
                  <a:prstClr val="black"/>
                </a:solidFill>
                <a:effectLst/>
                <a:uLnTx/>
                <a:uFillTx/>
                <a:latin typeface="Symbol"/>
                <a:ea typeface="+mn-ea"/>
                <a:cs typeface="Symbol"/>
              </a:rPr>
              <a:t></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G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is  negative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or positive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depending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on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the  temperature.	The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reaction is spontaneous in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the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forward </a:t>
            </a:r>
            <a:r>
              <a:rPr kumimoji="0" sz="3400" b="0" i="0" u="none" strike="noStrike" kern="1200" cap="none" spc="-10" normalizeH="0" baseline="0" noProof="0" dirty="0">
                <a:ln>
                  <a:noFill/>
                </a:ln>
                <a:solidFill>
                  <a:prstClr val="black"/>
                </a:solidFill>
                <a:effectLst/>
                <a:uLnTx/>
                <a:uFillTx/>
                <a:latin typeface="Comic Sans MS"/>
                <a:ea typeface="+mn-ea"/>
                <a:cs typeface="Comic Sans MS"/>
              </a:rPr>
              <a:t>direction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if T is </a:t>
            </a:r>
            <a:r>
              <a:rPr kumimoji="0" sz="3400" b="1" i="1" u="heavy" strike="noStrike" kern="1200" cap="none" spc="0" normalizeH="0" baseline="0" noProof="0" dirty="0">
                <a:ln>
                  <a:noFill/>
                </a:ln>
                <a:solidFill>
                  <a:prstClr val="black"/>
                </a:solidFill>
                <a:effectLst/>
                <a:uLnTx/>
                <a:uFill>
                  <a:solidFill>
                    <a:srgbClr val="000000"/>
                  </a:solidFill>
                </a:uFill>
                <a:latin typeface="Comic Sans MS"/>
                <a:ea typeface="+mn-ea"/>
                <a:cs typeface="Comic Sans MS"/>
              </a:rPr>
              <a:t>low</a:t>
            </a:r>
            <a:r>
              <a:rPr kumimoji="0" sz="3400" b="1" i="1" u="none" strike="noStrike" kern="1200" cap="none" spc="-420" normalizeH="0" baseline="0" noProof="0" dirty="0">
                <a:ln>
                  <a:noFill/>
                </a:ln>
                <a:solidFill>
                  <a:prstClr val="black"/>
                </a:solidFill>
                <a:effectLst/>
                <a:uLnTx/>
                <a:uFillTx/>
                <a:latin typeface="Comic Sans MS"/>
                <a:ea typeface="+mn-ea"/>
                <a:cs typeface="Comic Sans MS"/>
              </a:rPr>
              <a:t> </a:t>
            </a:r>
            <a:r>
              <a:rPr kumimoji="0" sz="3400" b="0" i="0" u="none" strike="noStrike" kern="1200" cap="none" spc="-5" normalizeH="0" baseline="0" noProof="0" dirty="0">
                <a:ln>
                  <a:noFill/>
                </a:ln>
                <a:solidFill>
                  <a:prstClr val="black"/>
                </a:solidFill>
                <a:effectLst/>
                <a:uLnTx/>
                <a:uFillTx/>
                <a:latin typeface="Comic Sans MS"/>
                <a:ea typeface="+mn-ea"/>
                <a:cs typeface="Comic Sans MS"/>
              </a:rPr>
              <a:t>enough.</a:t>
            </a:r>
            <a:endParaRPr kumimoji="0" sz="3400" b="0" i="0" u="none" strike="noStrike" kern="1200" cap="none" spc="0" normalizeH="0" baseline="0" noProof="0">
              <a:ln>
                <a:noFill/>
              </a:ln>
              <a:solidFill>
                <a:prstClr val="black"/>
              </a:solidFill>
              <a:effectLst/>
              <a:uLnTx/>
              <a:uFillTx/>
              <a:latin typeface="Comic Sans MS"/>
              <a:ea typeface="+mn-ea"/>
              <a:cs typeface="Comic Sans MS"/>
            </a:endParaRPr>
          </a:p>
          <a:p>
            <a:pPr marL="412750" marR="0" lvl="0" indent="0" algn="ctr" defTabSz="914400" rtl="0" eaLnBrk="1" fontAlgn="auto" latinLnBrk="0" hangingPunct="1">
              <a:lnSpc>
                <a:spcPct val="100000"/>
              </a:lnSpc>
              <a:spcBef>
                <a:spcPts val="600"/>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H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24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S</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a:p>
            <a:pPr marL="411480" marR="0" lvl="0" indent="0" algn="ctr" defTabSz="914400" rtl="0" eaLnBrk="1" fontAlgn="auto" latinLnBrk="0" hangingPunct="1">
              <a:lnSpc>
                <a:spcPct val="100000"/>
              </a:lnSpc>
              <a:spcBef>
                <a:spcPts val="1200"/>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24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4" name="object 4"/>
          <p:cNvSpPr txBox="1"/>
          <p:nvPr/>
        </p:nvSpPr>
        <p:spPr>
          <a:xfrm>
            <a:off x="1881885" y="5957417"/>
            <a:ext cx="3747770" cy="6350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17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5" name="object 5"/>
          <p:cNvSpPr/>
          <p:nvPr/>
        </p:nvSpPr>
        <p:spPr>
          <a:xfrm>
            <a:off x="7882128" y="4774184"/>
            <a:ext cx="1587500" cy="584200"/>
          </a:xfrm>
          <a:custGeom>
            <a:avLst/>
            <a:gdLst/>
            <a:ahLst/>
            <a:cxnLst/>
            <a:rect l="l" t="t" r="r" b="b"/>
            <a:pathLst>
              <a:path w="1587500" h="584200">
                <a:moveTo>
                  <a:pt x="173839" y="54765"/>
                </a:moveTo>
                <a:lnTo>
                  <a:pt x="155233" y="109650"/>
                </a:lnTo>
                <a:lnTo>
                  <a:pt x="1549019" y="582549"/>
                </a:lnTo>
                <a:lnTo>
                  <a:pt x="1560415" y="583979"/>
                </a:lnTo>
                <a:lnTo>
                  <a:pt x="1571132" y="581040"/>
                </a:lnTo>
                <a:lnTo>
                  <a:pt x="1579969" y="574315"/>
                </a:lnTo>
                <a:lnTo>
                  <a:pt x="1585722" y="564388"/>
                </a:lnTo>
                <a:lnTo>
                  <a:pt x="1587226" y="552991"/>
                </a:lnTo>
                <a:lnTo>
                  <a:pt x="1584325" y="542274"/>
                </a:lnTo>
                <a:lnTo>
                  <a:pt x="1577613" y="533437"/>
                </a:lnTo>
                <a:lnTo>
                  <a:pt x="1567688" y="527685"/>
                </a:lnTo>
                <a:lnTo>
                  <a:pt x="173839" y="54765"/>
                </a:lnTo>
                <a:close/>
              </a:path>
              <a:path w="1587500" h="584200">
                <a:moveTo>
                  <a:pt x="192404" y="0"/>
                </a:moveTo>
                <a:lnTo>
                  <a:pt x="0" y="26416"/>
                </a:lnTo>
                <a:lnTo>
                  <a:pt x="136651" y="164465"/>
                </a:lnTo>
                <a:lnTo>
                  <a:pt x="155233" y="109650"/>
                </a:lnTo>
                <a:lnTo>
                  <a:pt x="127762" y="100330"/>
                </a:lnTo>
                <a:lnTo>
                  <a:pt x="117836" y="94577"/>
                </a:lnTo>
                <a:lnTo>
                  <a:pt x="111125" y="85740"/>
                </a:lnTo>
                <a:lnTo>
                  <a:pt x="108223" y="75023"/>
                </a:lnTo>
                <a:lnTo>
                  <a:pt x="109727" y="63627"/>
                </a:lnTo>
                <a:lnTo>
                  <a:pt x="115480" y="53699"/>
                </a:lnTo>
                <a:lnTo>
                  <a:pt x="124317" y="46974"/>
                </a:lnTo>
                <a:lnTo>
                  <a:pt x="135034" y="44035"/>
                </a:lnTo>
                <a:lnTo>
                  <a:pt x="177477" y="44035"/>
                </a:lnTo>
                <a:lnTo>
                  <a:pt x="192404" y="0"/>
                </a:lnTo>
                <a:close/>
              </a:path>
              <a:path w="1587500" h="584200">
                <a:moveTo>
                  <a:pt x="135034" y="44035"/>
                </a:moveTo>
                <a:lnTo>
                  <a:pt x="124317" y="46974"/>
                </a:lnTo>
                <a:lnTo>
                  <a:pt x="115480" y="53699"/>
                </a:lnTo>
                <a:lnTo>
                  <a:pt x="109727" y="63627"/>
                </a:lnTo>
                <a:lnTo>
                  <a:pt x="108223" y="75023"/>
                </a:lnTo>
                <a:lnTo>
                  <a:pt x="111125" y="85740"/>
                </a:lnTo>
                <a:lnTo>
                  <a:pt x="117836" y="94577"/>
                </a:lnTo>
                <a:lnTo>
                  <a:pt x="127762" y="100330"/>
                </a:lnTo>
                <a:lnTo>
                  <a:pt x="155233" y="109650"/>
                </a:lnTo>
                <a:lnTo>
                  <a:pt x="173839" y="54765"/>
                </a:lnTo>
                <a:lnTo>
                  <a:pt x="146430" y="45466"/>
                </a:lnTo>
                <a:lnTo>
                  <a:pt x="135034" y="44035"/>
                </a:lnTo>
                <a:close/>
              </a:path>
              <a:path w="1587500" h="584200">
                <a:moveTo>
                  <a:pt x="177477" y="44035"/>
                </a:moveTo>
                <a:lnTo>
                  <a:pt x="135034" y="44035"/>
                </a:lnTo>
                <a:lnTo>
                  <a:pt x="146430" y="45466"/>
                </a:lnTo>
                <a:lnTo>
                  <a:pt x="173839" y="54765"/>
                </a:lnTo>
                <a:lnTo>
                  <a:pt x="177477" y="44035"/>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9410827" y="5028438"/>
            <a:ext cx="2023745" cy="57404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0" normalizeH="0" baseline="0" noProof="0" dirty="0">
                <a:ln>
                  <a:noFill/>
                </a:ln>
                <a:solidFill>
                  <a:srgbClr val="FF0000"/>
                </a:solidFill>
                <a:effectLst/>
                <a:uLnTx/>
                <a:uFillTx/>
                <a:latin typeface="Comic Sans MS"/>
                <a:ea typeface="+mn-ea"/>
                <a:cs typeface="Comic Sans MS"/>
              </a:rPr>
              <a:t>T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in </a:t>
            </a:r>
            <a:r>
              <a:rPr kumimoji="0" sz="1800" b="1" i="0" u="none" strike="noStrike" kern="1200" cap="none" spc="0" normalizeH="0" baseline="0" noProof="0" dirty="0">
                <a:ln>
                  <a:noFill/>
                </a:ln>
                <a:solidFill>
                  <a:srgbClr val="FF0000"/>
                </a:solidFill>
                <a:effectLst/>
                <a:uLnTx/>
                <a:uFillTx/>
                <a:latin typeface="Comic Sans MS"/>
                <a:ea typeface="+mn-ea"/>
                <a:cs typeface="Comic Sans MS"/>
              </a:rPr>
              <a:t>K, so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always  </a:t>
            </a:r>
            <a:r>
              <a:rPr kumimoji="0" sz="1800" b="1" i="0" u="none" strike="noStrike" kern="1200" cap="none" spc="0" normalizeH="0" baseline="0" noProof="0" dirty="0">
                <a:ln>
                  <a:noFill/>
                </a:ln>
                <a:solidFill>
                  <a:srgbClr val="FF0000"/>
                </a:solidFill>
                <a:effectLst/>
                <a:uLnTx/>
                <a:uFillTx/>
                <a:latin typeface="Comic Sans MS"/>
                <a:ea typeface="+mn-ea"/>
                <a:cs typeface="Comic Sans MS"/>
              </a:rPr>
              <a:t>a positive</a:t>
            </a:r>
            <a:r>
              <a:rPr kumimoji="0" sz="1800" b="1" i="0" u="none" strike="noStrike" kern="1200" cap="none" spc="-100" normalizeH="0" baseline="0" noProof="0" dirty="0">
                <a:ln>
                  <a:noFill/>
                </a:ln>
                <a:solidFill>
                  <a:srgbClr val="FF0000"/>
                </a:solidFill>
                <a:effectLst/>
                <a:uLnTx/>
                <a:uFillTx/>
                <a:latin typeface="Comic Sans MS"/>
                <a:ea typeface="+mn-ea"/>
                <a:cs typeface="Comic Sans MS"/>
              </a:rPr>
              <a:t> </a:t>
            </a:r>
            <a:r>
              <a:rPr kumimoji="0" sz="1800" b="1" i="0" u="none" strike="noStrike" kern="1200" cap="none" spc="-5" normalizeH="0" baseline="0" noProof="0" dirty="0">
                <a:ln>
                  <a:noFill/>
                </a:ln>
                <a:solidFill>
                  <a:srgbClr val="FF0000"/>
                </a:solidFill>
                <a:effectLst/>
                <a:uLnTx/>
                <a:uFillTx/>
                <a:latin typeface="Comic Sans MS"/>
                <a:ea typeface="+mn-ea"/>
                <a:cs typeface="Comic Sans MS"/>
              </a:rPr>
              <a:t>number!</a:t>
            </a:r>
            <a:endParaRPr kumimoji="0" sz="18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7" name="object 7"/>
          <p:cNvSpPr txBox="1"/>
          <p:nvPr/>
        </p:nvSpPr>
        <p:spPr>
          <a:xfrm>
            <a:off x="2481833" y="4769611"/>
            <a:ext cx="155321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srgbClr val="521708"/>
                </a:solidFill>
                <a:effectLst/>
                <a:uLnTx/>
                <a:uFillTx/>
                <a:latin typeface="Comic Sans MS"/>
                <a:ea typeface="+mn-ea"/>
                <a:cs typeface="Comic Sans MS"/>
              </a:rPr>
              <a:t>negative</a:t>
            </a:r>
            <a:r>
              <a:rPr kumimoji="0" sz="1800" b="1" i="0" u="none" strike="noStrike" kern="1200" cap="none" spc="-80" normalizeH="0" baseline="0" noProof="0" dirty="0">
                <a:ln>
                  <a:noFill/>
                </a:ln>
                <a:solidFill>
                  <a:srgbClr val="521708"/>
                </a:solidFill>
                <a:effectLst/>
                <a:uLnTx/>
                <a:uFillTx/>
                <a:latin typeface="Comic Sans MS"/>
                <a:ea typeface="+mn-ea"/>
                <a:cs typeface="Comic Sans MS"/>
              </a:rPr>
              <a:t> </a:t>
            </a:r>
            <a:r>
              <a:rPr kumimoji="0" sz="1800" b="1" i="0" u="none" strike="noStrike" kern="1200" cap="none" spc="-5" normalizeH="0" baseline="0" noProof="0" dirty="0">
                <a:ln>
                  <a:noFill/>
                </a:ln>
                <a:solidFill>
                  <a:srgbClr val="521708"/>
                </a:solidFill>
                <a:effectLst/>
                <a:uLnTx/>
                <a:uFillTx/>
                <a:latin typeface="Comic Sans MS"/>
                <a:ea typeface="+mn-ea"/>
                <a:cs typeface="Comic Sans MS"/>
              </a:rPr>
              <a:t>term</a:t>
            </a:r>
            <a:endParaRPr kumimoji="0" sz="1800" b="0" i="0" u="none" strike="noStrike" kern="1200" cap="none" spc="0" normalizeH="0" baseline="0" noProof="0">
              <a:ln>
                <a:noFill/>
              </a:ln>
              <a:solidFill>
                <a:prstClr val="black"/>
              </a:solidFill>
              <a:effectLst/>
              <a:uLnTx/>
              <a:uFillTx/>
              <a:latin typeface="Comic Sans MS"/>
              <a:ea typeface="+mn-ea"/>
              <a:cs typeface="Comic Sans MS"/>
            </a:endParaRPr>
          </a:p>
        </p:txBody>
      </p:sp>
      <p:grpSp>
        <p:nvGrpSpPr>
          <p:cNvPr id="8" name="object 8"/>
          <p:cNvGrpSpPr/>
          <p:nvPr/>
        </p:nvGrpSpPr>
        <p:grpSpPr>
          <a:xfrm>
            <a:off x="3528113" y="5111549"/>
            <a:ext cx="2040889" cy="944880"/>
            <a:chOff x="3528113" y="5111549"/>
            <a:chExt cx="2040889" cy="944880"/>
          </a:xfrm>
        </p:grpSpPr>
        <p:sp>
          <p:nvSpPr>
            <p:cNvPr id="9" name="object 9"/>
            <p:cNvSpPr/>
            <p:nvPr/>
          </p:nvSpPr>
          <p:spPr>
            <a:xfrm>
              <a:off x="4404360" y="5617464"/>
              <a:ext cx="1135380" cy="410209"/>
            </a:xfrm>
            <a:custGeom>
              <a:avLst/>
              <a:gdLst/>
              <a:ahLst/>
              <a:cxnLst/>
              <a:rect l="l" t="t" r="r" b="b"/>
              <a:pathLst>
                <a:path w="1135379" h="410210">
                  <a:moveTo>
                    <a:pt x="1135379" y="409956"/>
                  </a:moveTo>
                  <a:lnTo>
                    <a:pt x="1132703" y="330168"/>
                  </a:lnTo>
                  <a:lnTo>
                    <a:pt x="1125394" y="265014"/>
                  </a:lnTo>
                  <a:lnTo>
                    <a:pt x="1114538" y="221085"/>
                  </a:lnTo>
                  <a:lnTo>
                    <a:pt x="1101216" y="204978"/>
                  </a:lnTo>
                  <a:lnTo>
                    <a:pt x="601852" y="204978"/>
                  </a:lnTo>
                  <a:lnTo>
                    <a:pt x="588531" y="188870"/>
                  </a:lnTo>
                  <a:lnTo>
                    <a:pt x="577675" y="144941"/>
                  </a:lnTo>
                  <a:lnTo>
                    <a:pt x="570366" y="79787"/>
                  </a:lnTo>
                  <a:lnTo>
                    <a:pt x="567689" y="0"/>
                  </a:lnTo>
                  <a:lnTo>
                    <a:pt x="565013" y="79787"/>
                  </a:lnTo>
                  <a:lnTo>
                    <a:pt x="557704" y="144941"/>
                  </a:lnTo>
                  <a:lnTo>
                    <a:pt x="546848" y="188870"/>
                  </a:lnTo>
                  <a:lnTo>
                    <a:pt x="533526" y="204978"/>
                  </a:lnTo>
                  <a:lnTo>
                    <a:pt x="34162" y="204978"/>
                  </a:lnTo>
                  <a:lnTo>
                    <a:pt x="20841" y="221085"/>
                  </a:lnTo>
                  <a:lnTo>
                    <a:pt x="9985" y="265014"/>
                  </a:lnTo>
                  <a:lnTo>
                    <a:pt x="2676" y="330168"/>
                  </a:lnTo>
                  <a:lnTo>
                    <a:pt x="0" y="409956"/>
                  </a:lnTo>
                </a:path>
              </a:pathLst>
            </a:custGeom>
            <a:ln w="57912">
              <a:solidFill>
                <a:srgbClr val="52170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528113" y="5111549"/>
              <a:ext cx="1150620" cy="589280"/>
            </a:xfrm>
            <a:custGeom>
              <a:avLst/>
              <a:gdLst/>
              <a:ahLst/>
              <a:cxnLst/>
              <a:rect l="l" t="t" r="r" b="b"/>
              <a:pathLst>
                <a:path w="1150620" h="589279">
                  <a:moveTo>
                    <a:pt x="982107" y="537432"/>
                  </a:moveTo>
                  <a:lnTo>
                    <a:pt x="956256" y="589213"/>
                  </a:lnTo>
                  <a:lnTo>
                    <a:pt x="1150439" y="589137"/>
                  </a:lnTo>
                  <a:lnTo>
                    <a:pt x="1123577" y="553342"/>
                  </a:lnTo>
                  <a:lnTo>
                    <a:pt x="1019071" y="553342"/>
                  </a:lnTo>
                  <a:lnTo>
                    <a:pt x="1007945" y="550339"/>
                  </a:lnTo>
                  <a:lnTo>
                    <a:pt x="982107" y="537432"/>
                  </a:lnTo>
                  <a:close/>
                </a:path>
                <a:path w="1150620" h="589279">
                  <a:moveTo>
                    <a:pt x="1007977" y="485609"/>
                  </a:moveTo>
                  <a:lnTo>
                    <a:pt x="982107" y="537432"/>
                  </a:lnTo>
                  <a:lnTo>
                    <a:pt x="1007945" y="550339"/>
                  </a:lnTo>
                  <a:lnTo>
                    <a:pt x="1019071" y="553342"/>
                  </a:lnTo>
                  <a:lnTo>
                    <a:pt x="1030091" y="551904"/>
                  </a:lnTo>
                  <a:lnTo>
                    <a:pt x="1039752" y="546442"/>
                  </a:lnTo>
                  <a:lnTo>
                    <a:pt x="1046807" y="537372"/>
                  </a:lnTo>
                  <a:lnTo>
                    <a:pt x="1049801" y="526276"/>
                  </a:lnTo>
                  <a:lnTo>
                    <a:pt x="1048379" y="515272"/>
                  </a:lnTo>
                  <a:lnTo>
                    <a:pt x="1042931" y="505609"/>
                  </a:lnTo>
                  <a:lnTo>
                    <a:pt x="1033853" y="498535"/>
                  </a:lnTo>
                  <a:lnTo>
                    <a:pt x="1007977" y="485609"/>
                  </a:lnTo>
                  <a:close/>
                </a:path>
                <a:path w="1150620" h="589279">
                  <a:moveTo>
                    <a:pt x="1033853" y="433778"/>
                  </a:moveTo>
                  <a:lnTo>
                    <a:pt x="1007977" y="485609"/>
                  </a:lnTo>
                  <a:lnTo>
                    <a:pt x="1033853" y="498535"/>
                  </a:lnTo>
                  <a:lnTo>
                    <a:pt x="1042931" y="505609"/>
                  </a:lnTo>
                  <a:lnTo>
                    <a:pt x="1048379" y="515272"/>
                  </a:lnTo>
                  <a:lnTo>
                    <a:pt x="1049801" y="526276"/>
                  </a:lnTo>
                  <a:lnTo>
                    <a:pt x="1046807" y="537372"/>
                  </a:lnTo>
                  <a:lnTo>
                    <a:pt x="1039752" y="546442"/>
                  </a:lnTo>
                  <a:lnTo>
                    <a:pt x="1030091" y="551904"/>
                  </a:lnTo>
                  <a:lnTo>
                    <a:pt x="1019071" y="553342"/>
                  </a:lnTo>
                  <a:lnTo>
                    <a:pt x="1123577" y="553342"/>
                  </a:lnTo>
                  <a:lnTo>
                    <a:pt x="1033853" y="433778"/>
                  </a:lnTo>
                  <a:close/>
                </a:path>
                <a:path w="1150620" h="589279">
                  <a:moveTo>
                    <a:pt x="30730" y="0"/>
                  </a:moveTo>
                  <a:lnTo>
                    <a:pt x="19710" y="1422"/>
                  </a:lnTo>
                  <a:lnTo>
                    <a:pt x="10048" y="6869"/>
                  </a:lnTo>
                  <a:lnTo>
                    <a:pt x="2994" y="15948"/>
                  </a:lnTo>
                  <a:lnTo>
                    <a:pt x="0" y="27074"/>
                  </a:lnTo>
                  <a:lnTo>
                    <a:pt x="1422" y="38094"/>
                  </a:lnTo>
                  <a:lnTo>
                    <a:pt x="6869" y="47755"/>
                  </a:lnTo>
                  <a:lnTo>
                    <a:pt x="15948" y="54810"/>
                  </a:lnTo>
                  <a:lnTo>
                    <a:pt x="982107" y="537432"/>
                  </a:lnTo>
                  <a:lnTo>
                    <a:pt x="1007977" y="485609"/>
                  </a:lnTo>
                  <a:lnTo>
                    <a:pt x="41856" y="2994"/>
                  </a:lnTo>
                  <a:lnTo>
                    <a:pt x="30730" y="0"/>
                  </a:lnTo>
                  <a:close/>
                </a:path>
              </a:pathLst>
            </a:custGeom>
            <a:solidFill>
              <a:srgbClr val="52170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274955">
              <a:lnSpc>
                <a:spcPct val="100000"/>
              </a:lnSpc>
              <a:spcBef>
                <a:spcPts val="105"/>
              </a:spcBef>
              <a:tabLst>
                <a:tab pos="2485390" algn="l"/>
              </a:tabLst>
            </a:pPr>
            <a:r>
              <a:rPr dirty="0"/>
              <a:t>Case</a:t>
            </a:r>
            <a:r>
              <a:rPr spc="-20" dirty="0"/>
              <a:t> </a:t>
            </a:r>
            <a:r>
              <a:rPr dirty="0"/>
              <a:t>4:	</a:t>
            </a:r>
            <a:r>
              <a:rPr dirty="0">
                <a:latin typeface="Symbol"/>
                <a:cs typeface="Symbol"/>
              </a:rPr>
              <a:t></a:t>
            </a:r>
            <a:r>
              <a:rPr dirty="0"/>
              <a:t>H and </a:t>
            </a:r>
            <a:r>
              <a:rPr dirty="0">
                <a:latin typeface="Symbol"/>
                <a:cs typeface="Symbol"/>
              </a:rPr>
              <a:t></a:t>
            </a:r>
            <a:r>
              <a:rPr dirty="0"/>
              <a:t>S Disagree </a:t>
            </a:r>
            <a:r>
              <a:rPr spc="-5" dirty="0"/>
              <a:t>(</a:t>
            </a:r>
            <a:r>
              <a:rPr spc="-5" dirty="0">
                <a:latin typeface="Symbol"/>
                <a:cs typeface="Symbol"/>
              </a:rPr>
              <a:t></a:t>
            </a:r>
            <a:r>
              <a:rPr spc="-5" dirty="0"/>
              <a:t>G</a:t>
            </a:r>
            <a:r>
              <a:rPr spc="-135" dirty="0"/>
              <a:t> </a:t>
            </a:r>
            <a:r>
              <a:rPr dirty="0"/>
              <a:t>“Decides”)</a:t>
            </a:r>
          </a:p>
        </p:txBody>
      </p:sp>
      <p:sp>
        <p:nvSpPr>
          <p:cNvPr id="3" name="object 3"/>
          <p:cNvSpPr txBox="1"/>
          <p:nvPr/>
        </p:nvSpPr>
        <p:spPr>
          <a:xfrm>
            <a:off x="5181980" y="3167887"/>
            <a:ext cx="3631565" cy="6350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0" normalizeH="0" baseline="0" noProof="0" dirty="0">
                <a:ln>
                  <a:noFill/>
                </a:ln>
                <a:solidFill>
                  <a:prstClr val="black"/>
                </a:solidFill>
                <a:effectLst/>
                <a:uLnTx/>
                <a:uFillTx/>
                <a:latin typeface="Comic Sans MS"/>
                <a:ea typeface="+mn-ea"/>
                <a:cs typeface="Comic Sans MS"/>
              </a:rPr>
              <a:t>(</a:t>
            </a:r>
            <a:r>
              <a:rPr kumimoji="0" sz="4000" b="0" i="0" u="none" strike="noStrike" kern="1200" cap="none" spc="0" normalizeH="0" baseline="0" noProof="0" dirty="0">
                <a:ln>
                  <a:noFill/>
                </a:ln>
                <a:solidFill>
                  <a:prstClr val="black"/>
                </a:solidFill>
                <a:effectLst/>
                <a:uLnTx/>
                <a:uFillTx/>
                <a:latin typeface="Symbol"/>
                <a:ea typeface="+mn-ea"/>
                <a:cs typeface="Symbol"/>
              </a:rPr>
              <a:t></a:t>
            </a:r>
            <a:r>
              <a:rPr kumimoji="0" sz="4000" b="0" i="0" u="none" strike="noStrike" kern="1200" cap="none" spc="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r>
              <a:rPr kumimoji="0" sz="4000" b="0" i="0" u="none" strike="noStrike" kern="1200" cap="none" spc="17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4" name="object 4"/>
          <p:cNvSpPr txBox="1"/>
          <p:nvPr/>
        </p:nvSpPr>
        <p:spPr>
          <a:xfrm>
            <a:off x="1881885" y="4158183"/>
            <a:ext cx="3747770" cy="6350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160" normalizeH="0" baseline="0" noProof="0" dirty="0">
                <a:ln>
                  <a:noFill/>
                </a:ln>
                <a:solidFill>
                  <a:prstClr val="black"/>
                </a:solidFill>
                <a:effectLst/>
                <a:uLnTx/>
                <a:uFillTx/>
                <a:latin typeface="Times New Roman"/>
                <a:ea typeface="+mn-ea"/>
                <a:cs typeface="Times New Roman"/>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5" name="object 5"/>
          <p:cNvSpPr txBox="1"/>
          <p:nvPr/>
        </p:nvSpPr>
        <p:spPr>
          <a:xfrm>
            <a:off x="1881885" y="5452988"/>
            <a:ext cx="8668385" cy="1398270"/>
          </a:xfrm>
          <a:prstGeom prst="rect">
            <a:avLst/>
          </a:prstGeom>
        </p:spPr>
        <p:txBody>
          <a:bodyPr vert="horz" wrap="square" lIns="0" tIns="89535" rIns="0" bIns="0" rtlCol="0">
            <a:spAutoFit/>
          </a:bodyPr>
          <a:lstStyle/>
          <a:p>
            <a:pPr marL="12700" marR="0" lvl="0" indent="0" algn="l" defTabSz="914400" rtl="0" eaLnBrk="1" fontAlgn="auto" latinLnBrk="0" hangingPunct="1">
              <a:lnSpc>
                <a:spcPct val="100000"/>
              </a:lnSpc>
              <a:spcBef>
                <a:spcPts val="705"/>
              </a:spcBef>
              <a:spcAft>
                <a:spcPts val="0"/>
              </a:spcAft>
              <a:buClrTx/>
              <a:buSzTx/>
              <a:buFontTx/>
              <a:buNone/>
              <a:tabLst/>
              <a:defRPr/>
            </a:pPr>
            <a:r>
              <a:rPr kumimoji="0" sz="4000" b="1" i="0" u="none" strike="noStrike" kern="1200" cap="none" spc="0" normalizeH="0" baseline="0" noProof="0" dirty="0">
                <a:ln>
                  <a:noFill/>
                </a:ln>
                <a:solidFill>
                  <a:srgbClr val="C00000"/>
                </a:solidFill>
                <a:effectLst/>
                <a:uLnTx/>
                <a:uFillTx/>
                <a:latin typeface="Symbol"/>
                <a:ea typeface="+mn-ea"/>
                <a:cs typeface="Symbol"/>
              </a:rPr>
              <a:t></a:t>
            </a:r>
            <a:r>
              <a:rPr kumimoji="0" sz="4000" b="1" i="0" u="none" strike="noStrike" kern="1200" cap="none" spc="0" normalizeH="0" baseline="0" noProof="0" dirty="0">
                <a:ln>
                  <a:noFill/>
                </a:ln>
                <a:solidFill>
                  <a:srgbClr val="C00000"/>
                </a:solidFill>
                <a:effectLst/>
                <a:uLnTx/>
                <a:uFillTx/>
                <a:latin typeface="Comic Sans MS"/>
                <a:ea typeface="+mn-ea"/>
                <a:cs typeface="Comic Sans MS"/>
              </a:rPr>
              <a:t>G </a:t>
            </a:r>
            <a:r>
              <a:rPr kumimoji="0" sz="4000" b="1" i="0" u="none" strike="noStrike" kern="1200" cap="none" spc="-5" normalizeH="0" baseline="0" noProof="0" dirty="0">
                <a:ln>
                  <a:noFill/>
                </a:ln>
                <a:solidFill>
                  <a:srgbClr val="C00000"/>
                </a:solidFill>
                <a:effectLst/>
                <a:uLnTx/>
                <a:uFillTx/>
                <a:latin typeface="Comic Sans MS"/>
                <a:ea typeface="+mn-ea"/>
                <a:cs typeface="Comic Sans MS"/>
              </a:rPr>
              <a:t>= a </a:t>
            </a:r>
            <a:r>
              <a:rPr kumimoji="0" sz="4000" b="1" i="0" u="none" strike="noStrike" kern="1200" cap="none" spc="-10" normalizeH="0" baseline="0" noProof="0" dirty="0">
                <a:ln>
                  <a:noFill/>
                </a:ln>
                <a:solidFill>
                  <a:srgbClr val="C00000"/>
                </a:solidFill>
                <a:effectLst/>
                <a:uLnTx/>
                <a:uFillTx/>
                <a:latin typeface="Comic Sans MS"/>
                <a:ea typeface="+mn-ea"/>
                <a:cs typeface="Comic Sans MS"/>
              </a:rPr>
              <a:t>negative number </a:t>
            </a:r>
            <a:r>
              <a:rPr kumimoji="0" sz="4000" b="1" i="0" u="none" strike="noStrike" kern="1200" cap="none" spc="-5" normalizeH="0" baseline="0" noProof="0" dirty="0">
                <a:ln>
                  <a:noFill/>
                </a:ln>
                <a:solidFill>
                  <a:srgbClr val="C00000"/>
                </a:solidFill>
                <a:effectLst/>
                <a:uLnTx/>
                <a:uFillTx/>
                <a:latin typeface="Comic Sans MS"/>
                <a:ea typeface="+mn-ea"/>
                <a:cs typeface="Comic Sans MS"/>
              </a:rPr>
              <a:t>(at low</a:t>
            </a:r>
            <a:r>
              <a:rPr kumimoji="0" sz="4000" b="1" i="0" u="none" strike="noStrike" kern="1200" cap="none" spc="90" normalizeH="0" baseline="0" noProof="0" dirty="0">
                <a:ln>
                  <a:noFill/>
                </a:ln>
                <a:solidFill>
                  <a:srgbClr val="C00000"/>
                </a:solidFill>
                <a:effectLst/>
                <a:uLnTx/>
                <a:uFillTx/>
                <a:latin typeface="Comic Sans MS"/>
                <a:ea typeface="+mn-ea"/>
                <a:cs typeface="Comic Sans MS"/>
              </a:rPr>
              <a:t> </a:t>
            </a:r>
            <a:r>
              <a:rPr kumimoji="0" sz="4000" b="1" i="0" u="none" strike="noStrike" kern="1200" cap="none" spc="-5" normalizeH="0" baseline="0" noProof="0" dirty="0">
                <a:ln>
                  <a:noFill/>
                </a:ln>
                <a:solidFill>
                  <a:srgbClr val="C00000"/>
                </a:solidFill>
                <a:effectLst/>
                <a:uLnTx/>
                <a:uFillTx/>
                <a:latin typeface="Comic Sans MS"/>
                <a:ea typeface="+mn-ea"/>
                <a:cs typeface="Comic Sans MS"/>
              </a:rPr>
              <a:t>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a:p>
            <a:pPr marL="12700" marR="0" lvl="0" indent="0" algn="l" defTabSz="914400" rtl="0" eaLnBrk="1" fontAlgn="auto" latinLnBrk="0" hangingPunct="1">
              <a:lnSpc>
                <a:spcPct val="100000"/>
              </a:lnSpc>
              <a:spcBef>
                <a:spcPts val="600"/>
              </a:spcBef>
              <a:spcAft>
                <a:spcPts val="0"/>
              </a:spcAft>
              <a:buClrTx/>
              <a:buSzTx/>
              <a:buFontTx/>
              <a:buNone/>
              <a:tabLst/>
              <a:defRPr/>
            </a:pPr>
            <a:r>
              <a:rPr kumimoji="0" sz="4000" b="1" i="0" u="none" strike="noStrike" kern="1200" cap="none" spc="0" normalizeH="0" baseline="0" noProof="0" dirty="0">
                <a:ln>
                  <a:noFill/>
                </a:ln>
                <a:solidFill>
                  <a:srgbClr val="001F5F"/>
                </a:solidFill>
                <a:effectLst/>
                <a:uLnTx/>
                <a:uFillTx/>
                <a:latin typeface="Symbol"/>
                <a:ea typeface="+mn-ea"/>
                <a:cs typeface="Symbol"/>
              </a:rPr>
              <a:t></a:t>
            </a:r>
            <a:r>
              <a:rPr kumimoji="0" sz="4000" b="1" i="0" u="none" strike="noStrike" kern="1200" cap="none" spc="0" normalizeH="0" baseline="0" noProof="0" dirty="0">
                <a:ln>
                  <a:noFill/>
                </a:ln>
                <a:solidFill>
                  <a:srgbClr val="001F5F"/>
                </a:solidFill>
                <a:effectLst/>
                <a:uLnTx/>
                <a:uFillTx/>
                <a:latin typeface="Comic Sans MS"/>
                <a:ea typeface="+mn-ea"/>
                <a:cs typeface="Comic Sans MS"/>
              </a:rPr>
              <a:t>G </a:t>
            </a:r>
            <a:r>
              <a:rPr kumimoji="0" sz="4000" b="1" i="0" u="none" strike="noStrike" kern="1200" cap="none" spc="-5" normalizeH="0" baseline="0" noProof="0" dirty="0">
                <a:ln>
                  <a:noFill/>
                </a:ln>
                <a:solidFill>
                  <a:srgbClr val="001F5F"/>
                </a:solidFill>
                <a:effectLst/>
                <a:uLnTx/>
                <a:uFillTx/>
                <a:latin typeface="Comic Sans MS"/>
                <a:ea typeface="+mn-ea"/>
                <a:cs typeface="Comic Sans MS"/>
              </a:rPr>
              <a:t>= a positive </a:t>
            </a:r>
            <a:r>
              <a:rPr kumimoji="0" sz="4000" b="1" i="0" u="none" strike="noStrike" kern="1200" cap="none" spc="-10" normalizeH="0" baseline="0" noProof="0" dirty="0">
                <a:ln>
                  <a:noFill/>
                </a:ln>
                <a:solidFill>
                  <a:srgbClr val="001F5F"/>
                </a:solidFill>
                <a:effectLst/>
                <a:uLnTx/>
                <a:uFillTx/>
                <a:latin typeface="Comic Sans MS"/>
                <a:ea typeface="+mn-ea"/>
                <a:cs typeface="Comic Sans MS"/>
              </a:rPr>
              <a:t>number (at </a:t>
            </a:r>
            <a:r>
              <a:rPr kumimoji="0" sz="4000" b="1" i="0" u="none" strike="noStrike" kern="1200" cap="none" spc="-5" normalizeH="0" baseline="0" noProof="0" dirty="0">
                <a:ln>
                  <a:noFill/>
                </a:ln>
                <a:solidFill>
                  <a:srgbClr val="001F5F"/>
                </a:solidFill>
                <a:effectLst/>
                <a:uLnTx/>
                <a:uFillTx/>
                <a:latin typeface="Comic Sans MS"/>
                <a:ea typeface="+mn-ea"/>
                <a:cs typeface="Comic Sans MS"/>
              </a:rPr>
              <a:t>high</a:t>
            </a:r>
            <a:r>
              <a:rPr kumimoji="0" sz="4000" b="1" i="0" u="none" strike="noStrike" kern="1200" cap="none" spc="125" normalizeH="0" baseline="0" noProof="0" dirty="0">
                <a:ln>
                  <a:noFill/>
                </a:ln>
                <a:solidFill>
                  <a:srgbClr val="001F5F"/>
                </a:solidFill>
                <a:effectLst/>
                <a:uLnTx/>
                <a:uFillTx/>
                <a:latin typeface="Comic Sans MS"/>
                <a:ea typeface="+mn-ea"/>
                <a:cs typeface="Comic Sans MS"/>
              </a:rPr>
              <a:t> </a:t>
            </a:r>
            <a:r>
              <a:rPr kumimoji="0" sz="4000" b="1" i="0" u="none" strike="noStrike" kern="1200" cap="none" spc="-5" normalizeH="0" baseline="0" noProof="0" dirty="0">
                <a:ln>
                  <a:noFill/>
                </a:ln>
                <a:solidFill>
                  <a:srgbClr val="001F5F"/>
                </a:solidFill>
                <a:effectLst/>
                <a:uLnTx/>
                <a:uFillTx/>
                <a:latin typeface="Comic Sans MS"/>
                <a:ea typeface="+mn-ea"/>
                <a:cs typeface="Comic Sans MS"/>
              </a:rPr>
              <a:t>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
        <p:nvSpPr>
          <p:cNvPr id="6" name="object 6"/>
          <p:cNvSpPr txBox="1">
            <a:spLocks noGrp="1"/>
          </p:cNvSpPr>
          <p:nvPr>
            <p:ph type="body" idx="1"/>
          </p:nvPr>
        </p:nvSpPr>
        <p:spPr>
          <a:prstGeom prst="rect">
            <a:avLst/>
          </a:prstGeom>
        </p:spPr>
        <p:txBody>
          <a:bodyPr vert="horz" wrap="square" lIns="0" tIns="12065" rIns="0" bIns="0" rtlCol="0">
            <a:spAutoFit/>
          </a:bodyPr>
          <a:lstStyle/>
          <a:p>
            <a:pPr marL="12700" marR="5080">
              <a:lnSpc>
                <a:spcPct val="100000"/>
              </a:lnSpc>
              <a:spcBef>
                <a:spcPts val="95"/>
              </a:spcBef>
            </a:pPr>
            <a:r>
              <a:rPr spc="-10" dirty="0"/>
              <a:t>The reaction </a:t>
            </a:r>
            <a:r>
              <a:rPr spc="-5" dirty="0"/>
              <a:t>is spontaneous in </a:t>
            </a:r>
            <a:r>
              <a:rPr spc="-10" dirty="0"/>
              <a:t>the forward  direction </a:t>
            </a:r>
            <a:r>
              <a:rPr spc="-5" dirty="0"/>
              <a:t>if T is </a:t>
            </a:r>
            <a:r>
              <a:rPr u="heavy" spc="-5" dirty="0">
                <a:uFill>
                  <a:solidFill>
                    <a:srgbClr val="000000"/>
                  </a:solidFill>
                </a:uFill>
              </a:rPr>
              <a:t>low</a:t>
            </a:r>
            <a:r>
              <a:rPr spc="45" dirty="0"/>
              <a:t> </a:t>
            </a:r>
            <a:r>
              <a:rPr spc="-5" dirty="0"/>
              <a:t>enough.</a:t>
            </a:r>
          </a:p>
          <a:p>
            <a:pPr marL="3282315">
              <a:lnSpc>
                <a:spcPct val="100000"/>
              </a:lnSpc>
              <a:spcBef>
                <a:spcPts val="600"/>
              </a:spcBef>
            </a:pPr>
            <a:r>
              <a:rPr sz="4000" spc="-5" dirty="0">
                <a:latin typeface="Symbol"/>
                <a:cs typeface="Symbol"/>
              </a:rPr>
              <a:t></a:t>
            </a:r>
            <a:r>
              <a:rPr sz="4000" spc="-5" dirty="0"/>
              <a:t>G = </a:t>
            </a:r>
            <a:r>
              <a:rPr sz="4000" spc="-5" dirty="0">
                <a:latin typeface="Symbol"/>
                <a:cs typeface="Symbol"/>
              </a:rPr>
              <a:t></a:t>
            </a:r>
            <a:r>
              <a:rPr sz="4000" spc="-5" dirty="0"/>
              <a:t>H </a:t>
            </a:r>
            <a:r>
              <a:rPr sz="4000" spc="-5" dirty="0">
                <a:latin typeface="Symbol"/>
                <a:cs typeface="Symbol"/>
              </a:rPr>
              <a:t></a:t>
            </a:r>
            <a:r>
              <a:rPr sz="4000" spc="-5" dirty="0">
                <a:latin typeface="Times New Roman"/>
                <a:cs typeface="Times New Roman"/>
              </a:rPr>
              <a:t> </a:t>
            </a:r>
            <a:r>
              <a:rPr sz="4000" spc="-5" dirty="0"/>
              <a:t>T</a:t>
            </a:r>
            <a:r>
              <a:rPr sz="4000" spc="235" dirty="0"/>
              <a:t> </a:t>
            </a:r>
            <a:r>
              <a:rPr sz="4000" spc="-5" dirty="0">
                <a:latin typeface="Symbol"/>
                <a:cs typeface="Symbol"/>
              </a:rPr>
              <a:t></a:t>
            </a:r>
            <a:r>
              <a:rPr sz="4000" spc="-5" dirty="0"/>
              <a:t>S</a:t>
            </a:r>
            <a:endParaRPr sz="4000">
              <a:latin typeface="Symbol"/>
              <a:cs typeface="Symbol"/>
            </a:endParaRPr>
          </a:p>
          <a:p>
            <a:pPr marL="725170">
              <a:lnSpc>
                <a:spcPct val="100000"/>
              </a:lnSpc>
              <a:spcBef>
                <a:spcPts val="95"/>
              </a:spcBef>
            </a:pPr>
            <a:r>
              <a:rPr sz="1800" b="1" dirty="0">
                <a:solidFill>
                  <a:srgbClr val="521708"/>
                </a:solidFill>
                <a:latin typeface="Comic Sans MS"/>
                <a:cs typeface="Comic Sans MS"/>
              </a:rPr>
              <a:t>a positive</a:t>
            </a:r>
            <a:r>
              <a:rPr sz="1800" b="1" spc="-25" dirty="0">
                <a:solidFill>
                  <a:srgbClr val="521708"/>
                </a:solidFill>
                <a:latin typeface="Comic Sans MS"/>
                <a:cs typeface="Comic Sans MS"/>
              </a:rPr>
              <a:t> </a:t>
            </a:r>
            <a:r>
              <a:rPr sz="1800" b="1" spc="-5" dirty="0">
                <a:solidFill>
                  <a:srgbClr val="521708"/>
                </a:solidFill>
                <a:latin typeface="Comic Sans MS"/>
                <a:cs typeface="Comic Sans MS"/>
              </a:rPr>
              <a:t>term</a:t>
            </a:r>
            <a:endParaRPr sz="1800">
              <a:latin typeface="Comic Sans MS"/>
              <a:cs typeface="Comic Sans MS"/>
            </a:endParaRPr>
          </a:p>
        </p:txBody>
      </p:sp>
      <p:sp>
        <p:nvSpPr>
          <p:cNvPr id="7" name="object 7"/>
          <p:cNvSpPr txBox="1"/>
          <p:nvPr/>
        </p:nvSpPr>
        <p:spPr>
          <a:xfrm>
            <a:off x="2495550" y="3301110"/>
            <a:ext cx="7473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0" normalizeH="0" baseline="0" noProof="0" dirty="0">
                <a:ln>
                  <a:noFill/>
                </a:ln>
                <a:solidFill>
                  <a:srgbClr val="521708"/>
                </a:solidFill>
                <a:effectLst/>
                <a:uLnTx/>
                <a:uFillTx/>
                <a:latin typeface="Comic Sans MS"/>
                <a:ea typeface="+mn-ea"/>
                <a:cs typeface="Comic Sans MS"/>
              </a:rPr>
              <a:t>overall</a:t>
            </a:r>
            <a:endParaRPr kumimoji="0" sz="1800" b="0" i="0" u="none" strike="noStrike" kern="1200" cap="none" spc="0" normalizeH="0" baseline="0" noProof="0">
              <a:ln>
                <a:noFill/>
              </a:ln>
              <a:solidFill>
                <a:prstClr val="black"/>
              </a:solidFill>
              <a:effectLst/>
              <a:uLnTx/>
              <a:uFillTx/>
              <a:latin typeface="Comic Sans MS"/>
              <a:ea typeface="+mn-ea"/>
              <a:cs typeface="Comic Sans MS"/>
            </a:endParaRPr>
          </a:p>
        </p:txBody>
      </p:sp>
      <p:grpSp>
        <p:nvGrpSpPr>
          <p:cNvPr id="8" name="object 8"/>
          <p:cNvGrpSpPr/>
          <p:nvPr/>
        </p:nvGrpSpPr>
        <p:grpSpPr>
          <a:xfrm>
            <a:off x="3415337" y="3307133"/>
            <a:ext cx="2129155" cy="922019"/>
            <a:chOff x="3415337" y="3307133"/>
            <a:chExt cx="2129155" cy="922019"/>
          </a:xfrm>
        </p:grpSpPr>
        <p:sp>
          <p:nvSpPr>
            <p:cNvPr id="9" name="object 9"/>
            <p:cNvSpPr/>
            <p:nvPr/>
          </p:nvSpPr>
          <p:spPr>
            <a:xfrm>
              <a:off x="4005072" y="3948683"/>
              <a:ext cx="1510665" cy="251460"/>
            </a:xfrm>
            <a:custGeom>
              <a:avLst/>
              <a:gdLst/>
              <a:ahLst/>
              <a:cxnLst/>
              <a:rect l="l" t="t" r="r" b="b"/>
              <a:pathLst>
                <a:path w="1510664" h="251460">
                  <a:moveTo>
                    <a:pt x="1510283" y="251460"/>
                  </a:moveTo>
                  <a:lnTo>
                    <a:pt x="1508634" y="202507"/>
                  </a:lnTo>
                  <a:lnTo>
                    <a:pt x="1504140" y="162544"/>
                  </a:lnTo>
                  <a:lnTo>
                    <a:pt x="1497478" y="135606"/>
                  </a:lnTo>
                  <a:lnTo>
                    <a:pt x="1489328" y="125730"/>
                  </a:lnTo>
                  <a:lnTo>
                    <a:pt x="776097" y="125730"/>
                  </a:lnTo>
                  <a:lnTo>
                    <a:pt x="767947" y="115853"/>
                  </a:lnTo>
                  <a:lnTo>
                    <a:pt x="761285" y="88915"/>
                  </a:lnTo>
                  <a:lnTo>
                    <a:pt x="756791" y="48952"/>
                  </a:lnTo>
                  <a:lnTo>
                    <a:pt x="755141" y="0"/>
                  </a:lnTo>
                  <a:lnTo>
                    <a:pt x="753492" y="48952"/>
                  </a:lnTo>
                  <a:lnTo>
                    <a:pt x="748998" y="88915"/>
                  </a:lnTo>
                  <a:lnTo>
                    <a:pt x="742336" y="115853"/>
                  </a:lnTo>
                  <a:lnTo>
                    <a:pt x="734187" y="125730"/>
                  </a:lnTo>
                  <a:lnTo>
                    <a:pt x="20954" y="125730"/>
                  </a:lnTo>
                  <a:lnTo>
                    <a:pt x="12805" y="135606"/>
                  </a:lnTo>
                  <a:lnTo>
                    <a:pt x="6143" y="162544"/>
                  </a:lnTo>
                  <a:lnTo>
                    <a:pt x="1649" y="202507"/>
                  </a:lnTo>
                  <a:lnTo>
                    <a:pt x="0" y="251460"/>
                  </a:lnTo>
                </a:path>
              </a:pathLst>
            </a:custGeom>
            <a:ln w="57912">
              <a:solidFill>
                <a:srgbClr val="52170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415337" y="3307133"/>
              <a:ext cx="1150620" cy="589280"/>
            </a:xfrm>
            <a:custGeom>
              <a:avLst/>
              <a:gdLst/>
              <a:ahLst/>
              <a:cxnLst/>
              <a:rect l="l" t="t" r="r" b="b"/>
              <a:pathLst>
                <a:path w="1150620" h="589279">
                  <a:moveTo>
                    <a:pt x="982100" y="537453"/>
                  </a:moveTo>
                  <a:lnTo>
                    <a:pt x="956256" y="589226"/>
                  </a:lnTo>
                  <a:lnTo>
                    <a:pt x="1150439" y="589099"/>
                  </a:lnTo>
                  <a:lnTo>
                    <a:pt x="1123598" y="553340"/>
                  </a:lnTo>
                  <a:lnTo>
                    <a:pt x="1019071" y="553340"/>
                  </a:lnTo>
                  <a:lnTo>
                    <a:pt x="1007945" y="550364"/>
                  </a:lnTo>
                  <a:lnTo>
                    <a:pt x="982100" y="537453"/>
                  </a:lnTo>
                  <a:close/>
                </a:path>
                <a:path w="1150620" h="589279">
                  <a:moveTo>
                    <a:pt x="1007974" y="485620"/>
                  </a:moveTo>
                  <a:lnTo>
                    <a:pt x="982100" y="537453"/>
                  </a:lnTo>
                  <a:lnTo>
                    <a:pt x="1007945" y="550364"/>
                  </a:lnTo>
                  <a:lnTo>
                    <a:pt x="1019071" y="553340"/>
                  </a:lnTo>
                  <a:lnTo>
                    <a:pt x="1030091" y="551888"/>
                  </a:lnTo>
                  <a:lnTo>
                    <a:pt x="1039752" y="546435"/>
                  </a:lnTo>
                  <a:lnTo>
                    <a:pt x="1046807" y="537410"/>
                  </a:lnTo>
                  <a:lnTo>
                    <a:pt x="1049801" y="526284"/>
                  </a:lnTo>
                  <a:lnTo>
                    <a:pt x="1048379" y="515264"/>
                  </a:lnTo>
                  <a:lnTo>
                    <a:pt x="1042931" y="505602"/>
                  </a:lnTo>
                  <a:lnTo>
                    <a:pt x="1033853" y="498548"/>
                  </a:lnTo>
                  <a:lnTo>
                    <a:pt x="1007974" y="485620"/>
                  </a:lnTo>
                  <a:close/>
                </a:path>
                <a:path w="1150620" h="589279">
                  <a:moveTo>
                    <a:pt x="1033853" y="433778"/>
                  </a:moveTo>
                  <a:lnTo>
                    <a:pt x="1007974" y="485620"/>
                  </a:lnTo>
                  <a:lnTo>
                    <a:pt x="1033853" y="498548"/>
                  </a:lnTo>
                  <a:lnTo>
                    <a:pt x="1042931" y="505602"/>
                  </a:lnTo>
                  <a:lnTo>
                    <a:pt x="1048379" y="515264"/>
                  </a:lnTo>
                  <a:lnTo>
                    <a:pt x="1049801" y="526284"/>
                  </a:lnTo>
                  <a:lnTo>
                    <a:pt x="1046807" y="537410"/>
                  </a:lnTo>
                  <a:lnTo>
                    <a:pt x="1039752" y="546435"/>
                  </a:lnTo>
                  <a:lnTo>
                    <a:pt x="1030091" y="551888"/>
                  </a:lnTo>
                  <a:lnTo>
                    <a:pt x="1019071" y="553340"/>
                  </a:lnTo>
                  <a:lnTo>
                    <a:pt x="1123598" y="553340"/>
                  </a:lnTo>
                  <a:lnTo>
                    <a:pt x="1033853" y="433778"/>
                  </a:lnTo>
                  <a:close/>
                </a:path>
                <a:path w="1150620" h="589279">
                  <a:moveTo>
                    <a:pt x="30730" y="0"/>
                  </a:moveTo>
                  <a:lnTo>
                    <a:pt x="19710" y="1422"/>
                  </a:lnTo>
                  <a:lnTo>
                    <a:pt x="10048" y="6869"/>
                  </a:lnTo>
                  <a:lnTo>
                    <a:pt x="2994" y="15948"/>
                  </a:lnTo>
                  <a:lnTo>
                    <a:pt x="0" y="27074"/>
                  </a:lnTo>
                  <a:lnTo>
                    <a:pt x="1422" y="38094"/>
                  </a:lnTo>
                  <a:lnTo>
                    <a:pt x="6869" y="47755"/>
                  </a:lnTo>
                  <a:lnTo>
                    <a:pt x="15948" y="54810"/>
                  </a:lnTo>
                  <a:lnTo>
                    <a:pt x="982100" y="537453"/>
                  </a:lnTo>
                  <a:lnTo>
                    <a:pt x="1007974" y="485620"/>
                  </a:lnTo>
                  <a:lnTo>
                    <a:pt x="41856" y="2994"/>
                  </a:lnTo>
                  <a:lnTo>
                    <a:pt x="30730" y="0"/>
                  </a:lnTo>
                  <a:close/>
                </a:path>
              </a:pathLst>
            </a:custGeom>
            <a:solidFill>
              <a:srgbClr val="52170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object 11"/>
          <p:cNvSpPr txBox="1"/>
          <p:nvPr/>
        </p:nvSpPr>
        <p:spPr>
          <a:xfrm>
            <a:off x="6032372" y="4088129"/>
            <a:ext cx="3905885" cy="758825"/>
          </a:xfrm>
          <a:prstGeom prst="rect">
            <a:avLst/>
          </a:prstGeom>
        </p:spPr>
        <p:txBody>
          <a:bodyPr vert="horz" wrap="square" lIns="0" tIns="10795" rIns="0" bIns="0" rtlCol="0">
            <a:spAutoFit/>
          </a:bodyPr>
          <a:lstStyle/>
          <a:p>
            <a:pPr marL="12700" marR="5080" lvl="0" indent="0" algn="l" defTabSz="914400" rtl="0" eaLnBrk="1" fontAlgn="auto" latinLnBrk="0" hangingPunct="1">
              <a:lnSpc>
                <a:spcPct val="100400"/>
              </a:lnSpc>
              <a:spcBef>
                <a:spcPts val="85"/>
              </a:spcBef>
              <a:spcAft>
                <a:spcPts val="0"/>
              </a:spcAft>
              <a:buClrTx/>
              <a:buSzTx/>
              <a:buFontTx/>
              <a:buNone/>
              <a:tabLst/>
              <a:defRPr/>
            </a:pPr>
            <a:r>
              <a:rPr kumimoji="0" sz="2400" b="1" i="0" u="none" strike="noStrike" kern="1200" cap="none" spc="-5" normalizeH="0" baseline="0" noProof="0" dirty="0">
                <a:ln>
                  <a:noFill/>
                </a:ln>
                <a:solidFill>
                  <a:srgbClr val="521708"/>
                </a:solidFill>
                <a:effectLst/>
                <a:uLnTx/>
                <a:uFillTx/>
                <a:latin typeface="Comic Sans MS"/>
                <a:ea typeface="+mn-ea"/>
                <a:cs typeface="Comic Sans MS"/>
              </a:rPr>
              <a:t>If </a:t>
            </a:r>
            <a:r>
              <a:rPr kumimoji="0" sz="2400" b="1" i="0" u="none" strike="noStrike" kern="1200" cap="none" spc="0" normalizeH="0" baseline="0" noProof="0" dirty="0">
                <a:ln>
                  <a:noFill/>
                </a:ln>
                <a:solidFill>
                  <a:srgbClr val="521708"/>
                </a:solidFill>
                <a:effectLst/>
                <a:uLnTx/>
                <a:uFillTx/>
                <a:latin typeface="Comic Sans MS"/>
                <a:ea typeface="+mn-ea"/>
                <a:cs typeface="Comic Sans MS"/>
              </a:rPr>
              <a:t>T </a:t>
            </a:r>
            <a:r>
              <a:rPr kumimoji="0" sz="2400" b="1" i="0" u="none" strike="noStrike" kern="1200" cap="none" spc="-5" normalizeH="0" baseline="0" noProof="0" dirty="0">
                <a:ln>
                  <a:noFill/>
                </a:ln>
                <a:solidFill>
                  <a:srgbClr val="521708"/>
                </a:solidFill>
                <a:effectLst/>
                <a:uLnTx/>
                <a:uFillTx/>
                <a:latin typeface="Comic Sans MS"/>
                <a:ea typeface="+mn-ea"/>
                <a:cs typeface="Comic Sans MS"/>
              </a:rPr>
              <a:t>is </a:t>
            </a:r>
            <a:r>
              <a:rPr kumimoji="0" sz="2400" b="1" i="0" u="none" strike="noStrike" kern="1200" cap="none" spc="0" normalizeH="0" baseline="0" noProof="0" dirty="0">
                <a:ln>
                  <a:noFill/>
                </a:ln>
                <a:solidFill>
                  <a:srgbClr val="521708"/>
                </a:solidFill>
                <a:effectLst/>
                <a:uLnTx/>
                <a:uFillTx/>
                <a:latin typeface="Comic Sans MS"/>
                <a:ea typeface="+mn-ea"/>
                <a:cs typeface="Comic Sans MS"/>
              </a:rPr>
              <a:t>low, </a:t>
            </a:r>
            <a:r>
              <a:rPr kumimoji="0" sz="2400" b="1" i="0" u="none" strike="noStrike" kern="1200" cap="none" spc="-5" normalizeH="0" baseline="0" noProof="0" dirty="0">
                <a:ln>
                  <a:noFill/>
                </a:ln>
                <a:solidFill>
                  <a:srgbClr val="521708"/>
                </a:solidFill>
                <a:effectLst/>
                <a:uLnTx/>
                <a:uFillTx/>
                <a:latin typeface="Comic Sans MS"/>
                <a:ea typeface="+mn-ea"/>
                <a:cs typeface="Comic Sans MS"/>
              </a:rPr>
              <a:t>add </a:t>
            </a:r>
            <a:r>
              <a:rPr kumimoji="0" sz="2400" b="1" i="0" u="none" strike="noStrike" kern="1200" cap="none" spc="0" normalizeH="0" baseline="0" noProof="0" dirty="0">
                <a:ln>
                  <a:noFill/>
                </a:ln>
                <a:solidFill>
                  <a:srgbClr val="521708"/>
                </a:solidFill>
                <a:effectLst/>
                <a:uLnTx/>
                <a:uFillTx/>
                <a:latin typeface="Comic Sans MS"/>
                <a:ea typeface="+mn-ea"/>
                <a:cs typeface="Comic Sans MS"/>
              </a:rPr>
              <a:t>a</a:t>
            </a:r>
            <a:r>
              <a:rPr kumimoji="0" sz="2400" b="1" i="0" u="none" strike="noStrike" kern="1200" cap="none" spc="-55" normalizeH="0" baseline="0" noProof="0" dirty="0">
                <a:ln>
                  <a:noFill/>
                </a:ln>
                <a:solidFill>
                  <a:srgbClr val="521708"/>
                </a:solidFill>
                <a:effectLst/>
                <a:uLnTx/>
                <a:uFillTx/>
                <a:latin typeface="Comic Sans MS"/>
                <a:ea typeface="+mn-ea"/>
                <a:cs typeface="Comic Sans MS"/>
              </a:rPr>
              <a:t> </a:t>
            </a:r>
            <a:r>
              <a:rPr kumimoji="0" sz="2400" b="1" i="0" u="none" strike="noStrike" kern="1200" cap="none" spc="-5" normalizeH="0" baseline="0" noProof="0" dirty="0">
                <a:ln>
                  <a:noFill/>
                </a:ln>
                <a:solidFill>
                  <a:srgbClr val="521708"/>
                </a:solidFill>
                <a:effectLst/>
                <a:uLnTx/>
                <a:uFillTx/>
                <a:latin typeface="Comic Sans MS"/>
                <a:ea typeface="+mn-ea"/>
                <a:cs typeface="Comic Sans MS"/>
              </a:rPr>
              <a:t>smaller  number than </a:t>
            </a:r>
            <a:r>
              <a:rPr kumimoji="0" sz="2400" b="1" i="0" u="none" strike="noStrike" kern="1200" cap="none" spc="0" normalizeH="0" baseline="0" noProof="0" dirty="0">
                <a:ln>
                  <a:noFill/>
                </a:ln>
                <a:solidFill>
                  <a:srgbClr val="521708"/>
                </a:solidFill>
                <a:effectLst/>
                <a:uLnTx/>
                <a:uFillTx/>
                <a:latin typeface="Symbol"/>
                <a:ea typeface="+mn-ea"/>
                <a:cs typeface="Symbol"/>
              </a:rPr>
              <a:t></a:t>
            </a:r>
            <a:r>
              <a:rPr kumimoji="0" sz="2400" b="1" i="0" u="none" strike="noStrike" kern="1200" cap="none" spc="0" normalizeH="0" baseline="0" noProof="0" dirty="0">
                <a:ln>
                  <a:noFill/>
                </a:ln>
                <a:solidFill>
                  <a:srgbClr val="521708"/>
                </a:solidFill>
                <a:effectLst/>
                <a:uLnTx/>
                <a:uFillTx/>
                <a:latin typeface="Comic Sans MS"/>
                <a:ea typeface="+mn-ea"/>
                <a:cs typeface="Comic Sans MS"/>
              </a:rPr>
              <a:t>H</a:t>
            </a:r>
            <a:endParaRPr kumimoji="0" sz="24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4647" y="3759"/>
            <a:ext cx="8702040" cy="697230"/>
          </a:xfrm>
          <a:prstGeom prst="rect">
            <a:avLst/>
          </a:prstGeom>
        </p:spPr>
        <p:txBody>
          <a:bodyPr vert="horz" wrap="square" lIns="0" tIns="13335" rIns="0" bIns="0" rtlCol="0">
            <a:spAutoFit/>
          </a:bodyPr>
          <a:lstStyle/>
          <a:p>
            <a:pPr marL="12700">
              <a:lnSpc>
                <a:spcPct val="100000"/>
              </a:lnSpc>
              <a:spcBef>
                <a:spcPts val="105"/>
              </a:spcBef>
              <a:tabLst>
                <a:tab pos="2898775" algn="l"/>
              </a:tabLst>
            </a:pPr>
            <a:r>
              <a:rPr spc="-5" dirty="0"/>
              <a:t>Summary:	</a:t>
            </a:r>
            <a:r>
              <a:rPr dirty="0"/>
              <a:t>Gibbs Free Energy</a:t>
            </a:r>
            <a:r>
              <a:rPr spc="-80" dirty="0"/>
              <a:t> </a:t>
            </a:r>
            <a:r>
              <a:rPr spc="-5" dirty="0"/>
              <a:t>(G)</a:t>
            </a:r>
          </a:p>
        </p:txBody>
      </p:sp>
      <p:sp>
        <p:nvSpPr>
          <p:cNvPr id="3" name="object 3"/>
          <p:cNvSpPr txBox="1"/>
          <p:nvPr/>
        </p:nvSpPr>
        <p:spPr>
          <a:xfrm>
            <a:off x="2513202" y="1035438"/>
            <a:ext cx="9357360" cy="5064125"/>
          </a:xfrm>
          <a:prstGeom prst="rect">
            <a:avLst/>
          </a:prstGeom>
        </p:spPr>
        <p:txBody>
          <a:bodyPr vert="horz" wrap="square" lIns="0" tIns="267335" rIns="0" bIns="0" rtlCol="0">
            <a:spAutoFit/>
          </a:bodyPr>
          <a:lstStyle/>
          <a:p>
            <a:pPr marL="242570" marR="0" lvl="0" indent="0" algn="ctr" defTabSz="914400" rtl="0" eaLnBrk="1" fontAlgn="auto" latinLnBrk="0" hangingPunct="1">
              <a:lnSpc>
                <a:spcPct val="100000"/>
              </a:lnSpc>
              <a:spcBef>
                <a:spcPts val="2105"/>
              </a:spcBef>
              <a:spcAft>
                <a:spcPts val="0"/>
              </a:spcAft>
              <a:buClrTx/>
              <a:buSzTx/>
              <a:buFontTx/>
              <a:buNone/>
              <a:tabLst>
                <a:tab pos="3355975" algn="l"/>
              </a:tabLst>
              <a:defRPr/>
            </a:pPr>
            <a:r>
              <a:rPr kumimoji="0" sz="4400" b="1" i="0" u="none" strike="noStrike" kern="1200" cap="none" spc="5" normalizeH="0" baseline="0" noProof="0" dirty="0">
                <a:ln>
                  <a:noFill/>
                </a:ln>
                <a:solidFill>
                  <a:prstClr val="black"/>
                </a:solidFill>
                <a:effectLst/>
                <a:uLnTx/>
                <a:uFillTx/>
                <a:latin typeface="Symbol"/>
                <a:ea typeface="+mn-ea"/>
                <a:cs typeface="Symbol"/>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G </a:t>
            </a:r>
            <a:r>
              <a:rPr kumimoji="0" sz="4400" b="1" i="0" u="none" strike="noStrike" kern="1200" cap="none" spc="0" normalizeH="0" baseline="0" noProof="0" dirty="0">
                <a:ln>
                  <a:noFill/>
                </a:ln>
                <a:solidFill>
                  <a:prstClr val="black"/>
                </a:solidFill>
                <a:effectLst/>
                <a:uLnTx/>
                <a:uFillTx/>
                <a:latin typeface="Comic Sans MS"/>
                <a:ea typeface="+mn-ea"/>
                <a:cs typeface="Comic Sans MS"/>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 </a:t>
            </a:r>
            <a:r>
              <a:rPr kumimoji="0" sz="4400" b="1" i="0" u="none" strike="noStrike" kern="1200" cap="none" spc="5" normalizeH="0" baseline="0" noProof="0" dirty="0">
                <a:ln>
                  <a:noFill/>
                </a:ln>
                <a:solidFill>
                  <a:prstClr val="black"/>
                </a:solidFill>
                <a:effectLst/>
                <a:uLnTx/>
                <a:uFillTx/>
                <a:latin typeface="Symbol"/>
                <a:ea typeface="+mn-ea"/>
                <a:cs typeface="Symbol"/>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H</a:t>
            </a:r>
            <a:r>
              <a:rPr kumimoji="0" sz="4400" b="1" i="0" u="none" strike="noStrike" kern="1200" cap="none" spc="-20" normalizeH="0" baseline="0" noProof="0" dirty="0">
                <a:ln>
                  <a:noFill/>
                </a:ln>
                <a:solidFill>
                  <a:prstClr val="black"/>
                </a:solidFill>
                <a:effectLst/>
                <a:uLnTx/>
                <a:uFillTx/>
                <a:latin typeface="Comic Sans MS"/>
                <a:ea typeface="+mn-ea"/>
                <a:cs typeface="Comic Sans MS"/>
              </a:rPr>
              <a:t> </a:t>
            </a:r>
            <a:r>
              <a:rPr kumimoji="0" sz="4400" b="1" i="0" u="none" strike="noStrike" kern="1200" cap="none" spc="0" normalizeH="0" baseline="0" noProof="0" dirty="0">
                <a:ln>
                  <a:noFill/>
                </a:ln>
                <a:solidFill>
                  <a:prstClr val="black"/>
                </a:solidFill>
                <a:effectLst/>
                <a:uLnTx/>
                <a:uFillTx/>
                <a:latin typeface="Symbol"/>
                <a:ea typeface="+mn-ea"/>
                <a:cs typeface="Symbol"/>
              </a:rPr>
              <a:t></a:t>
            </a:r>
            <a:r>
              <a:rPr kumimoji="0" sz="44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4400" b="1" i="0" u="none" strike="noStrike" kern="1200" cap="none" spc="0" normalizeH="0" baseline="0" noProof="0" dirty="0">
                <a:ln>
                  <a:noFill/>
                </a:ln>
                <a:solidFill>
                  <a:prstClr val="black"/>
                </a:solidFill>
                <a:effectLst/>
                <a:uLnTx/>
                <a:uFillTx/>
                <a:latin typeface="Comic Sans MS"/>
                <a:ea typeface="+mn-ea"/>
                <a:cs typeface="Comic Sans MS"/>
              </a:rPr>
              <a:t>T</a:t>
            </a:r>
            <a:r>
              <a:rPr kumimoji="0" sz="4400" b="1" i="0" u="none" strike="noStrike" kern="1200" cap="none" spc="-10" normalizeH="0" baseline="0" noProof="0" dirty="0">
                <a:ln>
                  <a:noFill/>
                </a:ln>
                <a:solidFill>
                  <a:prstClr val="black"/>
                </a:solidFill>
                <a:effectLst/>
                <a:uLnTx/>
                <a:uFillTx/>
                <a:latin typeface="Comic Sans MS"/>
                <a:ea typeface="+mn-ea"/>
                <a:cs typeface="Comic Sans MS"/>
              </a:rPr>
              <a:t> </a:t>
            </a:r>
            <a:r>
              <a:rPr kumimoji="0" sz="4400" b="1" i="0" u="none" strike="noStrike" kern="1200" cap="none" spc="5" normalizeH="0" baseline="0" noProof="0" dirty="0">
                <a:ln>
                  <a:noFill/>
                </a:ln>
                <a:solidFill>
                  <a:prstClr val="black"/>
                </a:solidFill>
                <a:effectLst/>
                <a:uLnTx/>
                <a:uFillTx/>
                <a:latin typeface="Symbol"/>
                <a:ea typeface="+mn-ea"/>
                <a:cs typeface="Symbol"/>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S</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a:p>
            <a:pPr marL="12700" marR="5080" lvl="0" indent="0" algn="l" defTabSz="914400" rtl="0" eaLnBrk="1" fontAlgn="auto" latinLnBrk="0" hangingPunct="1">
              <a:lnSpc>
                <a:spcPct val="99600"/>
              </a:lnSpc>
              <a:spcBef>
                <a:spcPts val="1840"/>
              </a:spcBef>
              <a:spcAft>
                <a:spcPts val="0"/>
              </a:spcAft>
              <a:buClrTx/>
              <a:buSzTx/>
              <a:buFontTx/>
              <a:buNone/>
              <a:tabLst>
                <a:tab pos="2767330" algn="l"/>
              </a:tabLst>
              <a:defRPr/>
            </a:pPr>
            <a:r>
              <a:rPr kumimoji="0" sz="4000" b="0" i="0" u="none" strike="noStrike" kern="1200" cap="none" spc="-10" normalizeH="0" baseline="0" noProof="0" dirty="0">
                <a:ln>
                  <a:noFill/>
                </a:ln>
                <a:solidFill>
                  <a:prstClr val="black"/>
                </a:solidFill>
                <a:effectLst/>
                <a:uLnTx/>
                <a:uFillTx/>
                <a:latin typeface="Comic Sans MS"/>
                <a:ea typeface="+mn-ea"/>
                <a:cs typeface="Comic Sans MS"/>
              </a:rPr>
              <a:t>When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H is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 and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S is (+) ,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a:t>
            </a:r>
            <a:r>
              <a:rPr kumimoji="0" sz="4000" b="0" i="0" u="none" strike="noStrike" kern="1200" cap="none" spc="-10" normalizeH="0" baseline="0" noProof="0" dirty="0">
                <a:ln>
                  <a:noFill/>
                </a:ln>
                <a:solidFill>
                  <a:prstClr val="black"/>
                </a:solidFill>
                <a:effectLst/>
                <a:uLnTx/>
                <a:uFillTx/>
                <a:latin typeface="Comic Sans MS"/>
                <a:ea typeface="+mn-ea"/>
                <a:cs typeface="Comic Sans MS"/>
              </a:rPr>
              <a:t>is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always</a:t>
            </a:r>
            <a:r>
              <a:rPr kumimoji="0" sz="4000" b="0" i="0" u="none" strike="noStrike" kern="1200" cap="none" spc="4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10" normalizeH="0" baseline="0" noProof="0" dirty="0">
                <a:ln>
                  <a:noFill/>
                </a:ln>
                <a:solidFill>
                  <a:prstClr val="black"/>
                </a:solidFill>
                <a:effectLst/>
                <a:uLnTx/>
                <a:uFillTx/>
                <a:latin typeface="Comic Sans MS"/>
                <a:ea typeface="+mn-ea"/>
                <a:cs typeface="Comic Sans MS"/>
              </a:rPr>
              <a:t>Spontaneous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in </a:t>
            </a:r>
            <a:r>
              <a:rPr kumimoji="0" sz="4000" b="0" i="0" u="none" strike="noStrike" kern="1200" cap="none" spc="-10" normalizeH="0" baseline="0" noProof="0" dirty="0">
                <a:ln>
                  <a:noFill/>
                </a:ln>
                <a:solidFill>
                  <a:prstClr val="black"/>
                </a:solidFill>
                <a:effectLst/>
                <a:uLnTx/>
                <a:uFillTx/>
                <a:latin typeface="Comic Sans MS"/>
                <a:ea typeface="+mn-ea"/>
                <a:cs typeface="Comic Sans MS"/>
              </a:rPr>
              <a:t>the forward  direction (any</a:t>
            </a:r>
            <a:r>
              <a:rPr kumimoji="0" sz="4000" b="0" i="0" u="none" strike="noStrike" kern="1200" cap="none" spc="5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a:p>
            <a:pPr marL="12700" marR="354965" lvl="0" indent="0" algn="l" defTabSz="914400" rtl="0" eaLnBrk="1" fontAlgn="auto" latinLnBrk="0" hangingPunct="1">
              <a:lnSpc>
                <a:spcPct val="99600"/>
              </a:lnSpc>
              <a:spcBef>
                <a:spcPts val="1855"/>
              </a:spcBef>
              <a:spcAft>
                <a:spcPts val="0"/>
              </a:spcAft>
              <a:buClrTx/>
              <a:buSzTx/>
              <a:buFontTx/>
              <a:buNone/>
              <a:tabLst/>
              <a:defRPr/>
            </a:pP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H is (+) and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S is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 so </a:t>
            </a:r>
            <a:r>
              <a:rPr kumimoji="0" sz="4000" b="0" i="0" u="none" strike="noStrike" kern="1200" cap="none" spc="-5" normalizeH="0" baseline="0" noProof="0" dirty="0">
                <a:ln>
                  <a:noFill/>
                </a:ln>
                <a:solidFill>
                  <a:prstClr val="black"/>
                </a:solidFill>
                <a:effectLst/>
                <a:uLnTx/>
                <a:uFillTx/>
                <a:latin typeface="Symbol"/>
                <a:ea typeface="+mn-ea"/>
                <a:cs typeface="Symbol"/>
              </a:rPr>
              <a:t></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G is always  </a:t>
            </a:r>
            <a:r>
              <a:rPr kumimoji="0" sz="4000" b="0" i="0" u="none" strike="noStrike" kern="1200" cap="none" spc="-10"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Nonspontaneous in </a:t>
            </a:r>
            <a:r>
              <a:rPr kumimoji="0" sz="4000" b="0" i="0" u="none" strike="noStrike" kern="1200" cap="none" spc="-10" normalizeH="0" baseline="0" noProof="0" dirty="0">
                <a:ln>
                  <a:noFill/>
                </a:ln>
                <a:solidFill>
                  <a:prstClr val="black"/>
                </a:solidFill>
                <a:effectLst/>
                <a:uLnTx/>
                <a:uFillTx/>
                <a:latin typeface="Comic Sans MS"/>
                <a:ea typeface="+mn-ea"/>
                <a:cs typeface="Comic Sans MS"/>
              </a:rPr>
              <a:t>the forward  direction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(any</a:t>
            </a:r>
            <a:r>
              <a:rPr kumimoji="0" sz="4000" b="0" i="0" u="none" strike="noStrike" kern="1200" cap="none" spc="45" normalizeH="0" baseline="0" noProof="0" dirty="0">
                <a:ln>
                  <a:noFill/>
                </a:ln>
                <a:solidFill>
                  <a:prstClr val="black"/>
                </a:solidFill>
                <a:effectLst/>
                <a:uLnTx/>
                <a:uFillTx/>
                <a:latin typeface="Comic Sans MS"/>
                <a:ea typeface="+mn-ea"/>
                <a:cs typeface="Comic Sans MS"/>
              </a:rPr>
              <a:t> </a:t>
            </a:r>
            <a:r>
              <a:rPr kumimoji="0" sz="4000" b="0" i="0" u="none" strike="noStrike" kern="1200" cap="none" spc="-5" normalizeH="0" baseline="0" noProof="0" dirty="0">
                <a:ln>
                  <a:noFill/>
                </a:ln>
                <a:solidFill>
                  <a:prstClr val="black"/>
                </a:solidFill>
                <a:effectLst/>
                <a:uLnTx/>
                <a:uFillTx/>
                <a:latin typeface="Comic Sans MS"/>
                <a:ea typeface="+mn-ea"/>
                <a:cs typeface="Comic Sans MS"/>
              </a:rPr>
              <a:t>T).</a:t>
            </a:r>
            <a:endParaRPr kumimoji="0" sz="40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74647" y="3759"/>
            <a:ext cx="9534525" cy="6094095"/>
          </a:xfrm>
          <a:prstGeom prst="rect">
            <a:avLst/>
          </a:prstGeom>
        </p:spPr>
        <p:txBody>
          <a:bodyPr vert="horz" wrap="square" lIns="0" tIns="13335" rIns="0" bIns="0" rtlCol="0">
            <a:spAutoFit/>
          </a:bodyPr>
          <a:lstStyle/>
          <a:p>
            <a:pPr marL="0" marR="824230" lvl="0" indent="0" algn="ctr" defTabSz="914400" rtl="0" eaLnBrk="1" fontAlgn="auto" latinLnBrk="0" hangingPunct="1">
              <a:lnSpc>
                <a:spcPct val="100000"/>
              </a:lnSpc>
              <a:spcBef>
                <a:spcPts val="105"/>
              </a:spcBef>
              <a:spcAft>
                <a:spcPts val="0"/>
              </a:spcAft>
              <a:buClrTx/>
              <a:buSzTx/>
              <a:buFontTx/>
              <a:buNone/>
              <a:tabLst>
                <a:tab pos="2886075" algn="l"/>
              </a:tabLst>
              <a:defRPr/>
            </a:pPr>
            <a:r>
              <a:rPr kumimoji="0" sz="4400" b="0" i="0" u="none" strike="noStrike" kern="1200" cap="none" spc="-5" normalizeH="0" baseline="0" noProof="0" dirty="0">
                <a:ln>
                  <a:noFill/>
                </a:ln>
                <a:solidFill>
                  <a:prstClr val="black"/>
                </a:solidFill>
                <a:effectLst/>
                <a:uLnTx/>
                <a:uFillTx/>
                <a:latin typeface="Comic Sans MS"/>
                <a:ea typeface="+mn-ea"/>
                <a:cs typeface="Comic Sans MS"/>
              </a:rPr>
              <a:t>Summary: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Gibbs Free Energy</a:t>
            </a:r>
            <a:r>
              <a:rPr kumimoji="0" sz="4400" b="0" i="0" u="none" strike="noStrike" kern="1200" cap="none" spc="-80"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(G)</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a:p>
            <a:pPr marL="1342390" marR="0" lvl="0" indent="0" algn="ctr" defTabSz="914400" rtl="0" eaLnBrk="1" fontAlgn="auto" latinLnBrk="0" hangingPunct="1">
              <a:lnSpc>
                <a:spcPct val="100000"/>
              </a:lnSpc>
              <a:spcBef>
                <a:spcPts val="4845"/>
              </a:spcBef>
              <a:spcAft>
                <a:spcPts val="0"/>
              </a:spcAft>
              <a:buClrTx/>
              <a:buSzTx/>
              <a:buFontTx/>
              <a:buNone/>
              <a:tabLst>
                <a:tab pos="4456430" algn="l"/>
              </a:tabLst>
              <a:defRPr/>
            </a:pPr>
            <a:r>
              <a:rPr kumimoji="0" sz="4400" b="1" i="0" u="none" strike="noStrike" kern="1200" cap="none" spc="5" normalizeH="0" baseline="0" noProof="0" dirty="0">
                <a:ln>
                  <a:noFill/>
                </a:ln>
                <a:solidFill>
                  <a:prstClr val="black"/>
                </a:solidFill>
                <a:effectLst/>
                <a:uLnTx/>
                <a:uFillTx/>
                <a:latin typeface="Symbol"/>
                <a:ea typeface="+mn-ea"/>
                <a:cs typeface="Symbol"/>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G </a:t>
            </a:r>
            <a:r>
              <a:rPr kumimoji="0" sz="4400" b="1" i="0" u="none" strike="noStrike" kern="1200" cap="none" spc="0" normalizeH="0" baseline="0" noProof="0" dirty="0">
                <a:ln>
                  <a:noFill/>
                </a:ln>
                <a:solidFill>
                  <a:prstClr val="black"/>
                </a:solidFill>
                <a:effectLst/>
                <a:uLnTx/>
                <a:uFillTx/>
                <a:latin typeface="Comic Sans MS"/>
                <a:ea typeface="+mn-ea"/>
                <a:cs typeface="Comic Sans MS"/>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 </a:t>
            </a:r>
            <a:r>
              <a:rPr kumimoji="0" sz="4400" b="1" i="0" u="none" strike="noStrike" kern="1200" cap="none" spc="5" normalizeH="0" baseline="0" noProof="0" dirty="0">
                <a:ln>
                  <a:noFill/>
                </a:ln>
                <a:solidFill>
                  <a:prstClr val="black"/>
                </a:solidFill>
                <a:effectLst/>
                <a:uLnTx/>
                <a:uFillTx/>
                <a:latin typeface="Symbol"/>
                <a:ea typeface="+mn-ea"/>
                <a:cs typeface="Symbol"/>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H</a:t>
            </a:r>
            <a:r>
              <a:rPr kumimoji="0" sz="4400" b="1" i="0" u="none" strike="noStrike" kern="1200" cap="none" spc="-20" normalizeH="0" baseline="0" noProof="0" dirty="0">
                <a:ln>
                  <a:noFill/>
                </a:ln>
                <a:solidFill>
                  <a:prstClr val="black"/>
                </a:solidFill>
                <a:effectLst/>
                <a:uLnTx/>
                <a:uFillTx/>
                <a:latin typeface="Comic Sans MS"/>
                <a:ea typeface="+mn-ea"/>
                <a:cs typeface="Comic Sans MS"/>
              </a:rPr>
              <a:t> </a:t>
            </a:r>
            <a:r>
              <a:rPr kumimoji="0" sz="4400" b="1" i="0" u="none" strike="noStrike" kern="1200" cap="none" spc="0" normalizeH="0" baseline="0" noProof="0" dirty="0">
                <a:ln>
                  <a:noFill/>
                </a:ln>
                <a:solidFill>
                  <a:prstClr val="black"/>
                </a:solidFill>
                <a:effectLst/>
                <a:uLnTx/>
                <a:uFillTx/>
                <a:latin typeface="Symbol"/>
                <a:ea typeface="+mn-ea"/>
                <a:cs typeface="Symbol"/>
              </a:rPr>
              <a:t></a:t>
            </a:r>
            <a:r>
              <a:rPr kumimoji="0" sz="44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4400" b="1" i="0" u="none" strike="noStrike" kern="1200" cap="none" spc="0" normalizeH="0" baseline="0" noProof="0" dirty="0">
                <a:ln>
                  <a:noFill/>
                </a:ln>
                <a:solidFill>
                  <a:prstClr val="black"/>
                </a:solidFill>
                <a:effectLst/>
                <a:uLnTx/>
                <a:uFillTx/>
                <a:latin typeface="Comic Sans MS"/>
                <a:ea typeface="+mn-ea"/>
                <a:cs typeface="Comic Sans MS"/>
              </a:rPr>
              <a:t>T</a:t>
            </a:r>
            <a:r>
              <a:rPr kumimoji="0" sz="4400" b="1" i="0" u="none" strike="noStrike" kern="1200" cap="none" spc="-15" normalizeH="0" baseline="0" noProof="0" dirty="0">
                <a:ln>
                  <a:noFill/>
                </a:ln>
                <a:solidFill>
                  <a:prstClr val="black"/>
                </a:solidFill>
                <a:effectLst/>
                <a:uLnTx/>
                <a:uFillTx/>
                <a:latin typeface="Comic Sans MS"/>
                <a:ea typeface="+mn-ea"/>
                <a:cs typeface="Comic Sans MS"/>
              </a:rPr>
              <a:t> </a:t>
            </a:r>
            <a:r>
              <a:rPr kumimoji="0" sz="4400" b="1" i="0" u="none" strike="noStrike" kern="1200" cap="none" spc="5" normalizeH="0" baseline="0" noProof="0" dirty="0">
                <a:ln>
                  <a:noFill/>
                </a:ln>
                <a:solidFill>
                  <a:prstClr val="black"/>
                </a:solidFill>
                <a:effectLst/>
                <a:uLnTx/>
                <a:uFillTx/>
                <a:latin typeface="Symbol"/>
                <a:ea typeface="+mn-ea"/>
                <a:cs typeface="Symbol"/>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S</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a:p>
            <a:pPr marL="650875" marR="5080" lvl="0" indent="0" algn="l" defTabSz="914400" rtl="0" eaLnBrk="1" fontAlgn="auto" latinLnBrk="0" hangingPunct="1">
              <a:lnSpc>
                <a:spcPct val="99700"/>
              </a:lnSpc>
              <a:spcBef>
                <a:spcPts val="3015"/>
              </a:spcBef>
              <a:spcAft>
                <a:spcPts val="0"/>
              </a:spcAft>
              <a:buClrTx/>
              <a:buSzTx/>
              <a:buFontTx/>
              <a:buNone/>
              <a:tabLst/>
              <a:defRPr/>
            </a:pPr>
            <a:r>
              <a:rPr kumimoji="0" sz="4400" b="0" i="0" u="none" strike="noStrike" kern="1200" cap="none" spc="0" normalizeH="0" baseline="0" noProof="0" dirty="0">
                <a:ln>
                  <a:noFill/>
                </a:ln>
                <a:solidFill>
                  <a:prstClr val="black"/>
                </a:solidFill>
                <a:effectLst/>
                <a:uLnTx/>
                <a:uFillTx/>
                <a:latin typeface="Symbol"/>
                <a:ea typeface="+mn-ea"/>
                <a:cs typeface="Symbol"/>
              </a:rPr>
              <a:t></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H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is (+)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and </a:t>
            </a:r>
            <a:r>
              <a:rPr kumimoji="0" sz="4400" b="0" i="0" u="none" strike="noStrike" kern="1200" cap="none" spc="5" normalizeH="0" baseline="0" noProof="0" dirty="0">
                <a:ln>
                  <a:noFill/>
                </a:ln>
                <a:solidFill>
                  <a:prstClr val="black"/>
                </a:solidFill>
                <a:effectLst/>
                <a:uLnTx/>
                <a:uFillTx/>
                <a:latin typeface="Symbol"/>
                <a:ea typeface="+mn-ea"/>
                <a:cs typeface="Symbol"/>
              </a:rPr>
              <a:t></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S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is (+),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so </a:t>
            </a:r>
            <a:r>
              <a:rPr kumimoji="0" sz="4400" b="0" i="0" u="none" strike="noStrike" kern="1200" cap="none" spc="0" normalizeH="0" baseline="0" noProof="0" dirty="0">
                <a:ln>
                  <a:noFill/>
                </a:ln>
                <a:solidFill>
                  <a:prstClr val="black"/>
                </a:solidFill>
                <a:effectLst/>
                <a:uLnTx/>
                <a:uFillTx/>
                <a:latin typeface="Symbol"/>
                <a:ea typeface="+mn-ea"/>
                <a:cs typeface="Symbol"/>
              </a:rPr>
              <a:t></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G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is</a:t>
            </a:r>
            <a:r>
              <a:rPr kumimoji="0" sz="4400" b="0" i="0" u="none" strike="noStrike" kern="1200" cap="none" spc="-135"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a:t>
            </a:r>
            <a:r>
              <a:rPr kumimoji="0" sz="4400" b="0" i="0" u="none" strike="noStrike" kern="1200" cap="none" spc="-5" normalizeH="0" baseline="0" noProof="0" dirty="0">
                <a:ln>
                  <a:noFill/>
                </a:ln>
                <a:solidFill>
                  <a:prstClr val="black"/>
                </a:solidFill>
                <a:effectLst/>
                <a:uLnTx/>
                <a:uFillTx/>
                <a:latin typeface="Symbol"/>
                <a:ea typeface="+mn-ea"/>
                <a:cs typeface="Symbol"/>
              </a:rPr>
              <a:t></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or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 depending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on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the  temperature.</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a:p>
            <a:pPr marL="650875" marR="1395095" lvl="0" indent="-249554" algn="ctr" defTabSz="914400" rtl="0" eaLnBrk="1" fontAlgn="auto" latinLnBrk="0" hangingPunct="1">
              <a:lnSpc>
                <a:spcPct val="100000"/>
              </a:lnSpc>
              <a:spcBef>
                <a:spcPts val="3005"/>
              </a:spcBef>
              <a:spcAft>
                <a:spcPts val="0"/>
              </a:spcAft>
              <a:buClrTx/>
              <a:buSzTx/>
              <a:buFontTx/>
              <a:buNone/>
              <a:tabLst/>
              <a:defRPr/>
            </a:pPr>
            <a:r>
              <a:rPr kumimoji="0" sz="4400" b="0" i="0" u="none" strike="noStrike" kern="1200" cap="none" spc="-5" normalizeH="0" baseline="0" noProof="0" dirty="0">
                <a:ln>
                  <a:noFill/>
                </a:ln>
                <a:solidFill>
                  <a:prstClr val="black"/>
                </a:solidFill>
                <a:effectLst/>
                <a:uLnTx/>
                <a:uFillTx/>
                <a:latin typeface="Comic Sans MS"/>
                <a:ea typeface="+mn-ea"/>
                <a:cs typeface="Comic Sans MS"/>
              </a:rPr>
              <a:t>Spontaneous in the forward  direction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if 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high</a:t>
            </a:r>
            <a:r>
              <a:rPr kumimoji="0" sz="4400" b="0" i="0" u="none" strike="noStrike" kern="1200" cap="none" spc="-90"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enough.</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74647" y="3759"/>
            <a:ext cx="9572625" cy="6094095"/>
          </a:xfrm>
          <a:prstGeom prst="rect">
            <a:avLst/>
          </a:prstGeom>
        </p:spPr>
        <p:txBody>
          <a:bodyPr vert="horz" wrap="square" lIns="0" tIns="13335" rIns="0" bIns="0" rtlCol="0">
            <a:spAutoFit/>
          </a:bodyPr>
          <a:lstStyle/>
          <a:p>
            <a:pPr marL="0" marR="862965" lvl="0" indent="0" algn="ctr" defTabSz="914400" rtl="0" eaLnBrk="1" fontAlgn="auto" latinLnBrk="0" hangingPunct="1">
              <a:lnSpc>
                <a:spcPct val="100000"/>
              </a:lnSpc>
              <a:spcBef>
                <a:spcPts val="105"/>
              </a:spcBef>
              <a:spcAft>
                <a:spcPts val="0"/>
              </a:spcAft>
              <a:buClrTx/>
              <a:buSzTx/>
              <a:buFontTx/>
              <a:buNone/>
              <a:tabLst>
                <a:tab pos="2886075" algn="l"/>
              </a:tabLst>
              <a:defRPr/>
            </a:pPr>
            <a:r>
              <a:rPr kumimoji="0" sz="4400" b="0" i="0" u="none" strike="noStrike" kern="1200" cap="none" spc="-5" normalizeH="0" baseline="0" noProof="0" dirty="0">
                <a:ln>
                  <a:noFill/>
                </a:ln>
                <a:solidFill>
                  <a:prstClr val="black"/>
                </a:solidFill>
                <a:effectLst/>
                <a:uLnTx/>
                <a:uFillTx/>
                <a:latin typeface="Comic Sans MS"/>
                <a:ea typeface="+mn-ea"/>
                <a:cs typeface="Comic Sans MS"/>
              </a:rPr>
              <a:t>Summary: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Gibbs Free Energy</a:t>
            </a:r>
            <a:r>
              <a:rPr kumimoji="0" sz="4400" b="0" i="0" u="none" strike="noStrike" kern="1200" cap="none" spc="-80"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(G)</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a:p>
            <a:pPr marL="1303655" marR="0" lvl="0" indent="0" algn="ctr" defTabSz="914400" rtl="0" eaLnBrk="1" fontAlgn="auto" latinLnBrk="0" hangingPunct="1">
              <a:lnSpc>
                <a:spcPct val="100000"/>
              </a:lnSpc>
              <a:spcBef>
                <a:spcPts val="4845"/>
              </a:spcBef>
              <a:spcAft>
                <a:spcPts val="0"/>
              </a:spcAft>
              <a:buClrTx/>
              <a:buSzTx/>
              <a:buFontTx/>
              <a:buNone/>
              <a:tabLst>
                <a:tab pos="4417695" algn="l"/>
              </a:tabLst>
              <a:defRPr/>
            </a:pPr>
            <a:r>
              <a:rPr kumimoji="0" sz="4400" b="1" i="0" u="none" strike="noStrike" kern="1200" cap="none" spc="5" normalizeH="0" baseline="0" noProof="0" dirty="0">
                <a:ln>
                  <a:noFill/>
                </a:ln>
                <a:solidFill>
                  <a:prstClr val="black"/>
                </a:solidFill>
                <a:effectLst/>
                <a:uLnTx/>
                <a:uFillTx/>
                <a:latin typeface="Symbol"/>
                <a:ea typeface="+mn-ea"/>
                <a:cs typeface="Symbol"/>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G </a:t>
            </a:r>
            <a:r>
              <a:rPr kumimoji="0" sz="4400" b="1" i="0" u="none" strike="noStrike" kern="1200" cap="none" spc="0" normalizeH="0" baseline="0" noProof="0" dirty="0">
                <a:ln>
                  <a:noFill/>
                </a:ln>
                <a:solidFill>
                  <a:prstClr val="black"/>
                </a:solidFill>
                <a:effectLst/>
                <a:uLnTx/>
                <a:uFillTx/>
                <a:latin typeface="Comic Sans MS"/>
                <a:ea typeface="+mn-ea"/>
                <a:cs typeface="Comic Sans MS"/>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 </a:t>
            </a:r>
            <a:r>
              <a:rPr kumimoji="0" sz="4400" b="1" i="0" u="none" strike="noStrike" kern="1200" cap="none" spc="5" normalizeH="0" baseline="0" noProof="0" dirty="0">
                <a:ln>
                  <a:noFill/>
                </a:ln>
                <a:solidFill>
                  <a:prstClr val="black"/>
                </a:solidFill>
                <a:effectLst/>
                <a:uLnTx/>
                <a:uFillTx/>
                <a:latin typeface="Symbol"/>
                <a:ea typeface="+mn-ea"/>
                <a:cs typeface="Symbol"/>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H</a:t>
            </a:r>
            <a:r>
              <a:rPr kumimoji="0" sz="4400" b="1" i="0" u="none" strike="noStrike" kern="1200" cap="none" spc="-20" normalizeH="0" baseline="0" noProof="0" dirty="0">
                <a:ln>
                  <a:noFill/>
                </a:ln>
                <a:solidFill>
                  <a:prstClr val="black"/>
                </a:solidFill>
                <a:effectLst/>
                <a:uLnTx/>
                <a:uFillTx/>
                <a:latin typeface="Comic Sans MS"/>
                <a:ea typeface="+mn-ea"/>
                <a:cs typeface="Comic Sans MS"/>
              </a:rPr>
              <a:t> </a:t>
            </a:r>
            <a:r>
              <a:rPr kumimoji="0" sz="4400" b="1" i="0" u="none" strike="noStrike" kern="1200" cap="none" spc="0" normalizeH="0" baseline="0" noProof="0" dirty="0">
                <a:ln>
                  <a:noFill/>
                </a:ln>
                <a:solidFill>
                  <a:prstClr val="black"/>
                </a:solidFill>
                <a:effectLst/>
                <a:uLnTx/>
                <a:uFillTx/>
                <a:latin typeface="Symbol"/>
                <a:ea typeface="+mn-ea"/>
                <a:cs typeface="Symbol"/>
              </a:rPr>
              <a:t></a:t>
            </a:r>
            <a:r>
              <a:rPr kumimoji="0" sz="44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4400" b="1" i="0" u="none" strike="noStrike" kern="1200" cap="none" spc="0" normalizeH="0" baseline="0" noProof="0" dirty="0">
                <a:ln>
                  <a:noFill/>
                </a:ln>
                <a:solidFill>
                  <a:prstClr val="black"/>
                </a:solidFill>
                <a:effectLst/>
                <a:uLnTx/>
                <a:uFillTx/>
                <a:latin typeface="Comic Sans MS"/>
                <a:ea typeface="+mn-ea"/>
                <a:cs typeface="Comic Sans MS"/>
              </a:rPr>
              <a:t>T</a:t>
            </a:r>
            <a:r>
              <a:rPr kumimoji="0" sz="4400" b="1" i="0" u="none" strike="noStrike" kern="1200" cap="none" spc="-15" normalizeH="0" baseline="0" noProof="0" dirty="0">
                <a:ln>
                  <a:noFill/>
                </a:ln>
                <a:solidFill>
                  <a:prstClr val="black"/>
                </a:solidFill>
                <a:effectLst/>
                <a:uLnTx/>
                <a:uFillTx/>
                <a:latin typeface="Comic Sans MS"/>
                <a:ea typeface="+mn-ea"/>
                <a:cs typeface="Comic Sans MS"/>
              </a:rPr>
              <a:t> </a:t>
            </a:r>
            <a:r>
              <a:rPr kumimoji="0" sz="4400" b="1" i="0" u="none" strike="noStrike" kern="1200" cap="none" spc="5" normalizeH="0" baseline="0" noProof="0" dirty="0">
                <a:ln>
                  <a:noFill/>
                </a:ln>
                <a:solidFill>
                  <a:prstClr val="black"/>
                </a:solidFill>
                <a:effectLst/>
                <a:uLnTx/>
                <a:uFillTx/>
                <a:latin typeface="Symbol"/>
                <a:ea typeface="+mn-ea"/>
                <a:cs typeface="Symbol"/>
              </a:rPr>
              <a:t></a:t>
            </a:r>
            <a:r>
              <a:rPr kumimoji="0" sz="4400" b="1" i="0" u="none" strike="noStrike" kern="1200" cap="none" spc="5" normalizeH="0" baseline="0" noProof="0" dirty="0">
                <a:ln>
                  <a:noFill/>
                </a:ln>
                <a:solidFill>
                  <a:prstClr val="black"/>
                </a:solidFill>
                <a:effectLst/>
                <a:uLnTx/>
                <a:uFillTx/>
                <a:latin typeface="Comic Sans MS"/>
                <a:ea typeface="+mn-ea"/>
                <a:cs typeface="Comic Sans MS"/>
              </a:rPr>
              <a:t>S</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a:p>
            <a:pPr marL="650875" marR="5080" lvl="0" indent="0" algn="l" defTabSz="914400" rtl="0" eaLnBrk="1" fontAlgn="auto" latinLnBrk="0" hangingPunct="1">
              <a:lnSpc>
                <a:spcPct val="99700"/>
              </a:lnSpc>
              <a:spcBef>
                <a:spcPts val="3015"/>
              </a:spcBef>
              <a:spcAft>
                <a:spcPts val="0"/>
              </a:spcAft>
              <a:buClrTx/>
              <a:buSzTx/>
              <a:buFontTx/>
              <a:buNone/>
              <a:tabLst/>
              <a:defRPr/>
            </a:pPr>
            <a:r>
              <a:rPr kumimoji="0" sz="4400" b="0" i="0" u="none" strike="noStrike" kern="1200" cap="none" spc="0" normalizeH="0" baseline="0" noProof="0" dirty="0">
                <a:ln>
                  <a:noFill/>
                </a:ln>
                <a:solidFill>
                  <a:prstClr val="black"/>
                </a:solidFill>
                <a:effectLst/>
                <a:uLnTx/>
                <a:uFillTx/>
                <a:latin typeface="Symbol"/>
                <a:ea typeface="+mn-ea"/>
                <a:cs typeface="Symbol"/>
              </a:rPr>
              <a:t></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H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4400" b="0" i="0" u="none" strike="noStrike" kern="1200" cap="none" spc="-5" normalizeH="0" baseline="0" noProof="0" dirty="0">
                <a:ln>
                  <a:noFill/>
                </a:ln>
                <a:solidFill>
                  <a:prstClr val="black"/>
                </a:solidFill>
                <a:effectLst/>
                <a:uLnTx/>
                <a:uFillTx/>
                <a:latin typeface="Symbol"/>
                <a:ea typeface="+mn-ea"/>
                <a:cs typeface="Symbol"/>
              </a:rPr>
              <a:t></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and </a:t>
            </a:r>
            <a:r>
              <a:rPr kumimoji="0" sz="4400" b="0" i="0" u="none" strike="noStrike" kern="1200" cap="none" spc="5" normalizeH="0" baseline="0" noProof="0" dirty="0">
                <a:ln>
                  <a:noFill/>
                </a:ln>
                <a:solidFill>
                  <a:prstClr val="black"/>
                </a:solidFill>
                <a:effectLst/>
                <a:uLnTx/>
                <a:uFillTx/>
                <a:latin typeface="Symbol"/>
                <a:ea typeface="+mn-ea"/>
                <a:cs typeface="Symbol"/>
              </a:rPr>
              <a:t></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S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4400" b="0" i="0" u="none" strike="noStrike" kern="1200" cap="none" spc="-5" normalizeH="0" baseline="0" noProof="0" dirty="0">
                <a:ln>
                  <a:noFill/>
                </a:ln>
                <a:solidFill>
                  <a:prstClr val="black"/>
                </a:solidFill>
                <a:effectLst/>
                <a:uLnTx/>
                <a:uFillTx/>
                <a:latin typeface="Symbol"/>
                <a:ea typeface="+mn-ea"/>
                <a:cs typeface="Symbol"/>
              </a:rPr>
              <a:t></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so </a:t>
            </a:r>
            <a:r>
              <a:rPr kumimoji="0" sz="4400" b="0" i="0" u="none" strike="noStrike" kern="1200" cap="none" spc="0" normalizeH="0" baseline="0" noProof="0" dirty="0">
                <a:ln>
                  <a:noFill/>
                </a:ln>
                <a:solidFill>
                  <a:prstClr val="black"/>
                </a:solidFill>
                <a:effectLst/>
                <a:uLnTx/>
                <a:uFillTx/>
                <a:latin typeface="Symbol"/>
                <a:ea typeface="+mn-ea"/>
                <a:cs typeface="Symbol"/>
              </a:rPr>
              <a:t></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G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is</a:t>
            </a:r>
            <a:r>
              <a:rPr kumimoji="0" sz="4400" b="0" i="0" u="none" strike="noStrike" kern="1200" cap="none" spc="-140"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or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a:t>
            </a:r>
            <a:r>
              <a:rPr kumimoji="0" sz="4400" b="0" i="0" u="none" strike="noStrike" kern="1200" cap="none" spc="-5" normalizeH="0" baseline="0" noProof="0" dirty="0">
                <a:ln>
                  <a:noFill/>
                </a:ln>
                <a:solidFill>
                  <a:prstClr val="black"/>
                </a:solidFill>
                <a:effectLst/>
                <a:uLnTx/>
                <a:uFillTx/>
                <a:latin typeface="Symbol"/>
                <a:ea typeface="+mn-ea"/>
                <a:cs typeface="Symbol"/>
              </a:rPr>
              <a:t></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 depending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on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the  temperature.</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a:p>
            <a:pPr marL="650875" marR="1682750" lvl="0" indent="0" algn="ctr" defTabSz="914400" rtl="0" eaLnBrk="1" fontAlgn="auto" latinLnBrk="0" hangingPunct="1">
              <a:lnSpc>
                <a:spcPct val="100000"/>
              </a:lnSpc>
              <a:spcBef>
                <a:spcPts val="3005"/>
              </a:spcBef>
              <a:spcAft>
                <a:spcPts val="0"/>
              </a:spcAft>
              <a:buClrTx/>
              <a:buSzTx/>
              <a:buFontTx/>
              <a:buNone/>
              <a:tabLst/>
              <a:defRPr/>
            </a:pPr>
            <a:r>
              <a:rPr kumimoji="0" sz="4400" b="0" i="0" u="none" strike="noStrike" kern="1200" cap="none" spc="-5" normalizeH="0" baseline="0" noProof="0" dirty="0">
                <a:ln>
                  <a:noFill/>
                </a:ln>
                <a:solidFill>
                  <a:prstClr val="black"/>
                </a:solidFill>
                <a:effectLst/>
                <a:uLnTx/>
                <a:uFillTx/>
                <a:latin typeface="Comic Sans MS"/>
                <a:ea typeface="+mn-ea"/>
                <a:cs typeface="Comic Sans MS"/>
              </a:rPr>
              <a:t>Spontaneous in the</a:t>
            </a:r>
            <a:r>
              <a:rPr kumimoji="0" sz="4400" b="0" i="0" u="none" strike="noStrike" kern="1200" cap="none" spc="-40"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forward  direction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if T </a:t>
            </a:r>
            <a:r>
              <a:rPr kumimoji="0" sz="4400" b="0" i="0" u="none" strike="noStrike" kern="1200" cap="none" spc="-5" normalizeH="0" baseline="0" noProof="0" dirty="0">
                <a:ln>
                  <a:noFill/>
                </a:ln>
                <a:solidFill>
                  <a:prstClr val="black"/>
                </a:solidFill>
                <a:effectLst/>
                <a:uLnTx/>
                <a:uFillTx/>
                <a:latin typeface="Comic Sans MS"/>
                <a:ea typeface="+mn-ea"/>
                <a:cs typeface="Comic Sans MS"/>
              </a:rPr>
              <a:t>is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low</a:t>
            </a:r>
            <a:r>
              <a:rPr kumimoji="0" sz="4400" b="0" i="0" u="none" strike="noStrike" kern="1200" cap="none" spc="-40" normalizeH="0" baseline="0" noProof="0" dirty="0">
                <a:ln>
                  <a:noFill/>
                </a:ln>
                <a:solidFill>
                  <a:prstClr val="black"/>
                </a:solidFill>
                <a:effectLst/>
                <a:uLnTx/>
                <a:uFillTx/>
                <a:latin typeface="Comic Sans MS"/>
                <a:ea typeface="+mn-ea"/>
                <a:cs typeface="Comic Sans MS"/>
              </a:rPr>
              <a:t> </a:t>
            </a:r>
            <a:r>
              <a:rPr kumimoji="0" sz="4400" b="0" i="0" u="none" strike="noStrike" kern="1200" cap="none" spc="0" normalizeH="0" baseline="0" noProof="0" dirty="0">
                <a:ln>
                  <a:noFill/>
                </a:ln>
                <a:solidFill>
                  <a:prstClr val="black"/>
                </a:solidFill>
                <a:effectLst/>
                <a:uLnTx/>
                <a:uFillTx/>
                <a:latin typeface="Comic Sans MS"/>
                <a:ea typeface="+mn-ea"/>
                <a:cs typeface="Comic Sans MS"/>
              </a:rPr>
              <a:t>enough.</a:t>
            </a:r>
            <a:endParaRPr kumimoji="0" sz="4400" b="0" i="0" u="none" strike="noStrike" kern="1200" cap="none" spc="0" normalizeH="0" baseline="0" noProof="0">
              <a:ln>
                <a:noFill/>
              </a:ln>
              <a:solidFill>
                <a:prstClr val="black"/>
              </a:solidFill>
              <a:effectLst/>
              <a:uLnTx/>
              <a:uFillTx/>
              <a:latin typeface="Comic Sans MS"/>
              <a:ea typeface="+mn-ea"/>
              <a:cs typeface="Comic Sans M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C9AD-0DFB-4439-8DC6-6155DB90A446}"/>
              </a:ext>
            </a:extLst>
          </p:cNvPr>
          <p:cNvSpPr>
            <a:spLocks noGrp="1"/>
          </p:cNvSpPr>
          <p:nvPr>
            <p:ph type="title"/>
          </p:nvPr>
        </p:nvSpPr>
        <p:spPr>
          <a:xfrm>
            <a:off x="0" y="0"/>
            <a:ext cx="10515600" cy="1325563"/>
          </a:xfrm>
        </p:spPr>
        <p:txBody>
          <a:bodyPr/>
          <a:lstStyle/>
          <a:p>
            <a:r>
              <a:rPr lang="en-US" dirty="0"/>
              <a:t>End of Lecture 2</a:t>
            </a:r>
          </a:p>
        </p:txBody>
      </p:sp>
      <p:pic>
        <p:nvPicPr>
          <p:cNvPr id="5" name="Content Placeholder 4">
            <a:extLst>
              <a:ext uri="{FF2B5EF4-FFF2-40B4-BE49-F238E27FC236}">
                <a16:creationId xmlns:a16="http://schemas.microsoft.com/office/drawing/2014/main" id="{B0B77F80-CC89-476F-BBF2-3165B98A3A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27907"/>
            <a:ext cx="5401957" cy="5762136"/>
          </a:xfrm>
        </p:spPr>
      </p:pic>
      <p:pic>
        <p:nvPicPr>
          <p:cNvPr id="6" name="Picture 5">
            <a:extLst>
              <a:ext uri="{FF2B5EF4-FFF2-40B4-BE49-F238E27FC236}">
                <a16:creationId xmlns:a16="http://schemas.microsoft.com/office/drawing/2014/main" id="{908A22FF-3FC0-4B6B-A050-C9F237915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956" y="56271"/>
            <a:ext cx="6790043" cy="6790043"/>
          </a:xfrm>
          <a:prstGeom prst="rect">
            <a:avLst/>
          </a:prstGeom>
        </p:spPr>
      </p:pic>
    </p:spTree>
    <p:extLst>
      <p:ext uri="{BB962C8B-B14F-4D97-AF65-F5344CB8AC3E}">
        <p14:creationId xmlns:p14="http://schemas.microsoft.com/office/powerpoint/2010/main" val="3455273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0" y="344881"/>
            <a:ext cx="1892300" cy="697230"/>
          </a:xfrm>
          <a:prstGeom prst="rect">
            <a:avLst/>
          </a:prstGeom>
        </p:spPr>
        <p:txBody>
          <a:bodyPr vert="horz" wrap="square" lIns="0" tIns="13335" rIns="0" bIns="0" rtlCol="0">
            <a:spAutoFit/>
          </a:bodyPr>
          <a:lstStyle/>
          <a:p>
            <a:pPr marL="12700">
              <a:spcBef>
                <a:spcPts val="105"/>
              </a:spcBef>
            </a:pPr>
            <a:r>
              <a:rPr sz="4400" b="0" spc="-240" dirty="0">
                <a:latin typeface="Arial"/>
                <a:cs typeface="Arial"/>
              </a:rPr>
              <a:t>V</a:t>
            </a:r>
            <a:r>
              <a:rPr sz="4400" b="0" dirty="0">
                <a:latin typeface="Arial"/>
                <a:cs typeface="Arial"/>
              </a:rPr>
              <a:t>olume</a:t>
            </a:r>
            <a:endParaRPr sz="4400">
              <a:latin typeface="Arial"/>
              <a:cs typeface="Arial"/>
            </a:endParaRPr>
          </a:p>
        </p:txBody>
      </p:sp>
      <p:sp>
        <p:nvSpPr>
          <p:cNvPr id="3" name="object 3"/>
          <p:cNvSpPr txBox="1"/>
          <p:nvPr/>
        </p:nvSpPr>
        <p:spPr>
          <a:xfrm>
            <a:off x="2174241" y="2447670"/>
            <a:ext cx="3575685" cy="2945130"/>
          </a:xfrm>
          <a:prstGeom prst="rect">
            <a:avLst/>
          </a:prstGeom>
        </p:spPr>
        <p:txBody>
          <a:bodyPr vert="horz" wrap="square" lIns="0" tIns="13335" rIns="0" bIns="0" rtlCol="0">
            <a:spAutoFit/>
          </a:bodyPr>
          <a:lstStyle/>
          <a:p>
            <a:pPr marL="370840" marR="17780" indent="-320040">
              <a:spcBef>
                <a:spcPts val="105"/>
              </a:spcBef>
              <a:buClr>
                <a:srgbClr val="DD8046"/>
              </a:buClr>
              <a:buSzPct val="60344"/>
              <a:buFont typeface="Wingdings"/>
              <a:buChar char=""/>
              <a:tabLst>
                <a:tab pos="370840" algn="l"/>
              </a:tabLst>
            </a:pPr>
            <a:r>
              <a:rPr sz="2900" spc="-10" dirty="0">
                <a:solidFill>
                  <a:prstClr val="black"/>
                </a:solidFill>
                <a:latin typeface="Carlito"/>
                <a:cs typeface="Carlito"/>
              </a:rPr>
              <a:t>Three </a:t>
            </a:r>
            <a:r>
              <a:rPr sz="2900" spc="-5" dirty="0">
                <a:solidFill>
                  <a:prstClr val="black"/>
                </a:solidFill>
                <a:latin typeface="Carlito"/>
                <a:cs typeface="Carlito"/>
              </a:rPr>
              <a:t>dimensional  space occupied </a:t>
            </a:r>
            <a:r>
              <a:rPr sz="2900" spc="-10" dirty="0">
                <a:solidFill>
                  <a:prstClr val="black"/>
                </a:solidFill>
                <a:latin typeface="Carlito"/>
                <a:cs typeface="Carlito"/>
              </a:rPr>
              <a:t>by</a:t>
            </a:r>
            <a:r>
              <a:rPr sz="2900" spc="-120" dirty="0">
                <a:solidFill>
                  <a:prstClr val="black"/>
                </a:solidFill>
                <a:latin typeface="Carlito"/>
                <a:cs typeface="Carlito"/>
              </a:rPr>
              <a:t> </a:t>
            </a:r>
            <a:r>
              <a:rPr sz="2900" dirty="0">
                <a:solidFill>
                  <a:prstClr val="black"/>
                </a:solidFill>
                <a:latin typeface="Carlito"/>
                <a:cs typeface="Carlito"/>
              </a:rPr>
              <a:t>an  </a:t>
            </a:r>
            <a:r>
              <a:rPr sz="2900" spc="-5" dirty="0">
                <a:solidFill>
                  <a:prstClr val="black"/>
                </a:solidFill>
                <a:latin typeface="Carlito"/>
                <a:cs typeface="Carlito"/>
              </a:rPr>
              <a:t>object</a:t>
            </a:r>
            <a:endParaRPr sz="2900">
              <a:solidFill>
                <a:prstClr val="black"/>
              </a:solidFill>
              <a:latin typeface="Carlito"/>
              <a:cs typeface="Carlito"/>
            </a:endParaRPr>
          </a:p>
          <a:p>
            <a:pPr>
              <a:spcBef>
                <a:spcPts val="35"/>
              </a:spcBef>
            </a:pPr>
            <a:endParaRPr sz="3400">
              <a:solidFill>
                <a:prstClr val="black"/>
              </a:solidFill>
              <a:latin typeface="Carlito"/>
              <a:cs typeface="Carlito"/>
            </a:endParaRPr>
          </a:p>
          <a:p>
            <a:pPr marL="50800" marR="1317625">
              <a:lnSpc>
                <a:spcPct val="120000"/>
              </a:lnSpc>
              <a:tabLst>
                <a:tab pos="875030" algn="l"/>
                <a:tab pos="1778635" algn="l"/>
              </a:tabLst>
            </a:pPr>
            <a:r>
              <a:rPr sz="2900" dirty="0">
                <a:solidFill>
                  <a:prstClr val="black"/>
                </a:solidFill>
                <a:latin typeface="Carlito"/>
                <a:cs typeface="Carlito"/>
              </a:rPr>
              <a:t>Unit- </a:t>
            </a:r>
            <a:r>
              <a:rPr sz="2900" spc="5" dirty="0">
                <a:solidFill>
                  <a:prstClr val="black"/>
                </a:solidFill>
                <a:latin typeface="Carlito"/>
                <a:cs typeface="Carlito"/>
              </a:rPr>
              <a:t>M</a:t>
            </a:r>
            <a:r>
              <a:rPr sz="2850" spc="7" baseline="26315" dirty="0">
                <a:solidFill>
                  <a:prstClr val="black"/>
                </a:solidFill>
                <a:latin typeface="Carlito"/>
                <a:cs typeface="Carlito"/>
              </a:rPr>
              <a:t>3 </a:t>
            </a:r>
            <a:r>
              <a:rPr sz="2900" dirty="0">
                <a:solidFill>
                  <a:prstClr val="black"/>
                </a:solidFill>
                <a:latin typeface="Carlito"/>
                <a:cs typeface="Carlito"/>
              </a:rPr>
              <a:t>, </a:t>
            </a:r>
            <a:r>
              <a:rPr sz="2900" spc="-10" dirty="0">
                <a:solidFill>
                  <a:prstClr val="black"/>
                </a:solidFill>
                <a:latin typeface="Carlito"/>
                <a:cs typeface="Carlito"/>
              </a:rPr>
              <a:t>Liter  </a:t>
            </a:r>
            <a:r>
              <a:rPr sz="2900" dirty="0">
                <a:solidFill>
                  <a:prstClr val="black"/>
                </a:solidFill>
                <a:latin typeface="Carlito"/>
                <a:cs typeface="Carlito"/>
              </a:rPr>
              <a:t>1</a:t>
            </a:r>
            <a:r>
              <a:rPr sz="2900" spc="-20" dirty="0">
                <a:solidFill>
                  <a:prstClr val="black"/>
                </a:solidFill>
                <a:latin typeface="Carlito"/>
                <a:cs typeface="Carlito"/>
              </a:rPr>
              <a:t> </a:t>
            </a:r>
            <a:r>
              <a:rPr sz="2900" spc="5" dirty="0">
                <a:solidFill>
                  <a:prstClr val="black"/>
                </a:solidFill>
                <a:latin typeface="Carlito"/>
                <a:cs typeface="Carlito"/>
              </a:rPr>
              <a:t>m</a:t>
            </a:r>
            <a:r>
              <a:rPr sz="2850" spc="7" baseline="26315" dirty="0">
                <a:solidFill>
                  <a:prstClr val="black"/>
                </a:solidFill>
                <a:latin typeface="Carlito"/>
                <a:cs typeface="Carlito"/>
              </a:rPr>
              <a:t>3	</a:t>
            </a:r>
            <a:r>
              <a:rPr sz="2900" dirty="0">
                <a:solidFill>
                  <a:prstClr val="black"/>
                </a:solidFill>
                <a:latin typeface="Carlito"/>
                <a:cs typeface="Carlito"/>
              </a:rPr>
              <a:t>= </a:t>
            </a:r>
            <a:r>
              <a:rPr sz="2900" spc="5" dirty="0">
                <a:solidFill>
                  <a:prstClr val="black"/>
                </a:solidFill>
                <a:latin typeface="Carlito"/>
                <a:cs typeface="Carlito"/>
              </a:rPr>
              <a:t>10</a:t>
            </a:r>
            <a:r>
              <a:rPr sz="2850" spc="7" baseline="26315" dirty="0">
                <a:solidFill>
                  <a:prstClr val="black"/>
                </a:solidFill>
                <a:latin typeface="Carlito"/>
                <a:cs typeface="Carlito"/>
              </a:rPr>
              <a:t>3	</a:t>
            </a:r>
            <a:r>
              <a:rPr sz="2900" spc="5" dirty="0">
                <a:solidFill>
                  <a:prstClr val="black"/>
                </a:solidFill>
                <a:latin typeface="Carlito"/>
                <a:cs typeface="Carlito"/>
              </a:rPr>
              <a:t>lit</a:t>
            </a:r>
            <a:endParaRPr sz="2900">
              <a:solidFill>
                <a:prstClr val="black"/>
              </a:solidFill>
              <a:latin typeface="Carlito"/>
              <a:cs typeface="Carlito"/>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a:spcBef>
                <a:spcPts val="1265"/>
              </a:spcBef>
            </a:pPr>
            <a:r>
              <a:rPr sz="2000" b="1" spc="-30" dirty="0">
                <a:solidFill>
                  <a:srgbClr val="FFFFFF"/>
                </a:solidFill>
                <a:latin typeface="Arial"/>
                <a:cs typeface="Arial"/>
              </a:rPr>
              <a:t>Volume</a:t>
            </a:r>
            <a:endParaRPr sz="2000">
              <a:solidFill>
                <a:prstClr val="black"/>
              </a:solidFill>
              <a:latin typeface="Arial"/>
              <a:cs typeface="Arial"/>
            </a:endParaRPr>
          </a:p>
        </p:txBody>
      </p:sp>
      <p:sp>
        <p:nvSpPr>
          <p:cNvPr id="5" name="object 5"/>
          <p:cNvSpPr txBox="1"/>
          <p:nvPr/>
        </p:nvSpPr>
        <p:spPr>
          <a:xfrm>
            <a:off x="6324600" y="1752600"/>
            <a:ext cx="3886200" cy="470000"/>
          </a:xfrm>
          <a:prstGeom prst="rect">
            <a:avLst/>
          </a:prstGeom>
          <a:solidFill>
            <a:srgbClr val="D7B15C"/>
          </a:solidFill>
        </p:spPr>
        <p:txBody>
          <a:bodyPr vert="horz" wrap="square" lIns="0" tIns="160655" rIns="0" bIns="0" rtlCol="0">
            <a:spAutoFit/>
          </a:bodyPr>
          <a:lstStyle/>
          <a:p>
            <a:pPr marL="92075">
              <a:spcBef>
                <a:spcPts val="1265"/>
              </a:spcBef>
            </a:pPr>
            <a:r>
              <a:rPr sz="2000" b="1" spc="-30" dirty="0">
                <a:solidFill>
                  <a:srgbClr val="FFFFFF"/>
                </a:solidFill>
                <a:latin typeface="Arial"/>
                <a:cs typeface="Arial"/>
              </a:rPr>
              <a:t>Volume</a:t>
            </a:r>
            <a:endParaRPr sz="2000">
              <a:solidFill>
                <a:prstClr val="black"/>
              </a:solidFill>
              <a:latin typeface="Arial"/>
              <a:cs typeface="Arial"/>
            </a:endParaRPr>
          </a:p>
        </p:txBody>
      </p:sp>
      <p:sp>
        <p:nvSpPr>
          <p:cNvPr id="6" name="object 6"/>
          <p:cNvSpPr/>
          <p:nvPr/>
        </p:nvSpPr>
        <p:spPr>
          <a:xfrm>
            <a:off x="6172200" y="2590801"/>
            <a:ext cx="4038600" cy="3095625"/>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0" y="323545"/>
            <a:ext cx="2998470" cy="697230"/>
          </a:xfrm>
          <a:prstGeom prst="rect">
            <a:avLst/>
          </a:prstGeom>
        </p:spPr>
        <p:txBody>
          <a:bodyPr vert="horz" wrap="square" lIns="0" tIns="13335" rIns="0" bIns="0" rtlCol="0">
            <a:spAutoFit/>
          </a:bodyPr>
          <a:lstStyle/>
          <a:p>
            <a:pPr marL="12700">
              <a:spcBef>
                <a:spcPts val="105"/>
              </a:spcBef>
            </a:pPr>
            <a:r>
              <a:rPr sz="4400" spc="-55" dirty="0">
                <a:latin typeface="Carlito"/>
                <a:cs typeface="Carlito"/>
              </a:rPr>
              <a:t>Temperature</a:t>
            </a:r>
            <a:endParaRPr sz="4400">
              <a:latin typeface="Carlito"/>
              <a:cs typeface="Carlito"/>
            </a:endParaRPr>
          </a:p>
        </p:txBody>
      </p:sp>
      <p:sp>
        <p:nvSpPr>
          <p:cNvPr id="3" name="object 3"/>
          <p:cNvSpPr txBox="1"/>
          <p:nvPr/>
        </p:nvSpPr>
        <p:spPr>
          <a:xfrm>
            <a:off x="2174240" y="2447670"/>
            <a:ext cx="3806190" cy="3387090"/>
          </a:xfrm>
          <a:prstGeom prst="rect">
            <a:avLst/>
          </a:prstGeom>
        </p:spPr>
        <p:txBody>
          <a:bodyPr vert="horz" wrap="square" lIns="0" tIns="13335" rIns="0" bIns="0" rtlCol="0">
            <a:spAutoFit/>
          </a:bodyPr>
          <a:lstStyle/>
          <a:p>
            <a:pPr marL="370840" marR="43180" indent="-320040">
              <a:spcBef>
                <a:spcPts val="105"/>
              </a:spcBef>
              <a:buClr>
                <a:srgbClr val="DD8046"/>
              </a:buClr>
              <a:buSzPct val="60344"/>
              <a:buFont typeface="Wingdings"/>
              <a:buChar char=""/>
              <a:tabLst>
                <a:tab pos="370840" algn="l"/>
                <a:tab pos="2112645" algn="l"/>
                <a:tab pos="2682875" algn="l"/>
              </a:tabLst>
            </a:pPr>
            <a:r>
              <a:rPr sz="2900" i="1" spc="-10" dirty="0">
                <a:solidFill>
                  <a:prstClr val="black"/>
                </a:solidFill>
                <a:latin typeface="Carlito"/>
                <a:cs typeface="Carlito"/>
              </a:rPr>
              <a:t>Quantitative  </a:t>
            </a:r>
            <a:r>
              <a:rPr sz="2900" i="1" dirty="0">
                <a:solidFill>
                  <a:prstClr val="black"/>
                </a:solidFill>
                <a:latin typeface="Carlito"/>
                <a:cs typeface="Carlito"/>
              </a:rPr>
              <a:t>in</a:t>
            </a:r>
            <a:r>
              <a:rPr sz="2900" i="1" spc="-20" dirty="0">
                <a:solidFill>
                  <a:prstClr val="black"/>
                </a:solidFill>
                <a:latin typeface="Carlito"/>
                <a:cs typeface="Carlito"/>
              </a:rPr>
              <a:t>d</a:t>
            </a:r>
            <a:r>
              <a:rPr sz="2900" i="1" dirty="0">
                <a:solidFill>
                  <a:prstClr val="black"/>
                </a:solidFill>
                <a:latin typeface="Carlito"/>
                <a:cs typeface="Carlito"/>
              </a:rPr>
              <a:t>i</a:t>
            </a:r>
            <a:r>
              <a:rPr sz="2900" i="1" spc="-20" dirty="0">
                <a:solidFill>
                  <a:prstClr val="black"/>
                </a:solidFill>
                <a:latin typeface="Carlito"/>
                <a:cs typeface="Carlito"/>
              </a:rPr>
              <a:t>c</a:t>
            </a:r>
            <a:r>
              <a:rPr sz="2900" i="1" spc="-5" dirty="0">
                <a:solidFill>
                  <a:prstClr val="black"/>
                </a:solidFill>
                <a:latin typeface="Carlito"/>
                <a:cs typeface="Carlito"/>
              </a:rPr>
              <a:t>atio</a:t>
            </a:r>
            <a:r>
              <a:rPr sz="2900" i="1" dirty="0">
                <a:solidFill>
                  <a:prstClr val="black"/>
                </a:solidFill>
                <a:latin typeface="Carlito"/>
                <a:cs typeface="Carlito"/>
              </a:rPr>
              <a:t>n	</a:t>
            </a:r>
            <a:r>
              <a:rPr sz="2900" i="1" spc="-5" dirty="0">
                <a:solidFill>
                  <a:prstClr val="black"/>
                </a:solidFill>
                <a:latin typeface="Carlito"/>
                <a:cs typeface="Carlito"/>
              </a:rPr>
              <a:t>o</a:t>
            </a:r>
            <a:r>
              <a:rPr sz="2900" i="1" dirty="0">
                <a:solidFill>
                  <a:prstClr val="black"/>
                </a:solidFill>
                <a:latin typeface="Carlito"/>
                <a:cs typeface="Carlito"/>
              </a:rPr>
              <a:t>f	</a:t>
            </a:r>
            <a:r>
              <a:rPr sz="2900" i="1" spc="-10" dirty="0">
                <a:solidFill>
                  <a:prstClr val="black"/>
                </a:solidFill>
                <a:latin typeface="Carlito"/>
                <a:cs typeface="Carlito"/>
              </a:rPr>
              <a:t>D</a:t>
            </a:r>
            <a:r>
              <a:rPr sz="2900" i="1" dirty="0">
                <a:solidFill>
                  <a:prstClr val="black"/>
                </a:solidFill>
                <a:latin typeface="Carlito"/>
                <a:cs typeface="Carlito"/>
              </a:rPr>
              <a:t>egree  </a:t>
            </a:r>
            <a:r>
              <a:rPr sz="2900" i="1" spc="-5" dirty="0">
                <a:solidFill>
                  <a:prstClr val="black"/>
                </a:solidFill>
                <a:latin typeface="Carlito"/>
                <a:cs typeface="Carlito"/>
              </a:rPr>
              <a:t>of Hotness </a:t>
            </a:r>
            <a:r>
              <a:rPr sz="2900" i="1" dirty="0">
                <a:solidFill>
                  <a:prstClr val="black"/>
                </a:solidFill>
                <a:latin typeface="Carlito"/>
                <a:cs typeface="Carlito"/>
              </a:rPr>
              <a:t>&amp; </a:t>
            </a:r>
            <a:r>
              <a:rPr sz="2900" i="1" spc="-10" dirty="0">
                <a:solidFill>
                  <a:prstClr val="black"/>
                </a:solidFill>
                <a:latin typeface="Carlito"/>
                <a:cs typeface="Carlito"/>
              </a:rPr>
              <a:t>coldness  </a:t>
            </a:r>
            <a:r>
              <a:rPr sz="2900" i="1" dirty="0">
                <a:solidFill>
                  <a:prstClr val="black"/>
                </a:solidFill>
                <a:latin typeface="Carlito"/>
                <a:cs typeface="Carlito"/>
              </a:rPr>
              <a:t>of the</a:t>
            </a:r>
            <a:r>
              <a:rPr sz="2900" i="1" spc="-45" dirty="0">
                <a:solidFill>
                  <a:prstClr val="black"/>
                </a:solidFill>
                <a:latin typeface="Carlito"/>
                <a:cs typeface="Carlito"/>
              </a:rPr>
              <a:t> </a:t>
            </a:r>
            <a:r>
              <a:rPr sz="2900" i="1" spc="-35" dirty="0">
                <a:solidFill>
                  <a:prstClr val="black"/>
                </a:solidFill>
                <a:latin typeface="Carlito"/>
                <a:cs typeface="Carlito"/>
              </a:rPr>
              <a:t>body.</a:t>
            </a:r>
            <a:endParaRPr sz="2900">
              <a:solidFill>
                <a:prstClr val="black"/>
              </a:solidFill>
              <a:latin typeface="Carlito"/>
              <a:cs typeface="Carlito"/>
            </a:endParaRPr>
          </a:p>
          <a:p>
            <a:pPr marL="370840" indent="-320040">
              <a:spcBef>
                <a:spcPts val="710"/>
              </a:spcBef>
              <a:buClr>
                <a:srgbClr val="DD8046"/>
              </a:buClr>
              <a:buSzPct val="60344"/>
              <a:buFont typeface="Wingdings"/>
              <a:buChar char=""/>
              <a:tabLst>
                <a:tab pos="370840" algn="l"/>
              </a:tabLst>
            </a:pPr>
            <a:r>
              <a:rPr sz="2900" dirty="0">
                <a:solidFill>
                  <a:prstClr val="black"/>
                </a:solidFill>
                <a:latin typeface="Carlito"/>
                <a:cs typeface="Carlito"/>
              </a:rPr>
              <a:t>Unit- </a:t>
            </a:r>
            <a:r>
              <a:rPr sz="2850" spc="7" baseline="26315" dirty="0">
                <a:solidFill>
                  <a:prstClr val="black"/>
                </a:solidFill>
                <a:latin typeface="Carlito"/>
                <a:cs typeface="Carlito"/>
              </a:rPr>
              <a:t>0</a:t>
            </a:r>
            <a:r>
              <a:rPr sz="2900" spc="5" dirty="0">
                <a:solidFill>
                  <a:prstClr val="black"/>
                </a:solidFill>
                <a:latin typeface="Carlito"/>
                <a:cs typeface="Carlito"/>
              </a:rPr>
              <a:t>C </a:t>
            </a:r>
            <a:r>
              <a:rPr sz="2900" dirty="0">
                <a:solidFill>
                  <a:prstClr val="black"/>
                </a:solidFill>
                <a:latin typeface="Carlito"/>
                <a:cs typeface="Carlito"/>
              </a:rPr>
              <a:t>, K ,</a:t>
            </a:r>
            <a:r>
              <a:rPr sz="2900" spc="-85" dirty="0">
                <a:solidFill>
                  <a:prstClr val="black"/>
                </a:solidFill>
                <a:latin typeface="Carlito"/>
                <a:cs typeface="Carlito"/>
              </a:rPr>
              <a:t> </a:t>
            </a:r>
            <a:r>
              <a:rPr sz="2900" dirty="0">
                <a:solidFill>
                  <a:prstClr val="black"/>
                </a:solidFill>
                <a:latin typeface="Carlito"/>
                <a:cs typeface="Carlito"/>
              </a:rPr>
              <a:t>F</a:t>
            </a:r>
            <a:endParaRPr sz="2900">
              <a:solidFill>
                <a:prstClr val="black"/>
              </a:solidFill>
              <a:latin typeface="Carlito"/>
              <a:cs typeface="Carlito"/>
            </a:endParaRPr>
          </a:p>
          <a:p>
            <a:pPr marL="370840" indent="-320040">
              <a:spcBef>
                <a:spcPts val="695"/>
              </a:spcBef>
              <a:buClr>
                <a:srgbClr val="DD8046"/>
              </a:buClr>
              <a:buSzPct val="60344"/>
              <a:buFont typeface="Wingdings"/>
              <a:buChar char=""/>
              <a:tabLst>
                <a:tab pos="370840" algn="l"/>
              </a:tabLst>
            </a:pPr>
            <a:r>
              <a:rPr sz="2900" spc="-10" dirty="0">
                <a:solidFill>
                  <a:prstClr val="black"/>
                </a:solidFill>
                <a:latin typeface="Carlito"/>
                <a:cs typeface="Carlito"/>
              </a:rPr>
              <a:t>Thermometer</a:t>
            </a:r>
            <a:endParaRPr sz="2900">
              <a:solidFill>
                <a:prstClr val="black"/>
              </a:solidFill>
              <a:latin typeface="Carlito"/>
              <a:cs typeface="Carlito"/>
            </a:endParaRPr>
          </a:p>
          <a:p>
            <a:pPr marL="370840" indent="-320040">
              <a:spcBef>
                <a:spcPts val="695"/>
              </a:spcBef>
              <a:buClr>
                <a:srgbClr val="DD8046"/>
              </a:buClr>
              <a:buSzPct val="60344"/>
              <a:buFont typeface="Wingdings"/>
              <a:buChar char=""/>
              <a:tabLst>
                <a:tab pos="370840" algn="l"/>
              </a:tabLst>
            </a:pPr>
            <a:r>
              <a:rPr sz="2900" spc="-5" dirty="0">
                <a:solidFill>
                  <a:prstClr val="black"/>
                </a:solidFill>
                <a:latin typeface="Carlito"/>
                <a:cs typeface="Carlito"/>
              </a:rPr>
              <a:t>Thermometry</a:t>
            </a:r>
            <a:endParaRPr sz="2900">
              <a:solidFill>
                <a:prstClr val="black"/>
              </a:solidFill>
              <a:latin typeface="Carlito"/>
              <a:cs typeface="Carlito"/>
            </a:endParaRPr>
          </a:p>
        </p:txBody>
      </p:sp>
      <p:sp>
        <p:nvSpPr>
          <p:cNvPr id="4" name="object 4"/>
          <p:cNvSpPr txBox="1"/>
          <p:nvPr/>
        </p:nvSpPr>
        <p:spPr>
          <a:xfrm>
            <a:off x="2133600" y="1752600"/>
            <a:ext cx="3886200" cy="470000"/>
          </a:xfrm>
          <a:prstGeom prst="rect">
            <a:avLst/>
          </a:prstGeom>
          <a:solidFill>
            <a:srgbClr val="DD8046"/>
          </a:solidFill>
        </p:spPr>
        <p:txBody>
          <a:bodyPr vert="horz" wrap="square" lIns="0" tIns="160655" rIns="0" bIns="0" rtlCol="0">
            <a:spAutoFit/>
          </a:bodyPr>
          <a:lstStyle/>
          <a:p>
            <a:pPr marL="91440">
              <a:spcBef>
                <a:spcPts val="1265"/>
              </a:spcBef>
            </a:pPr>
            <a:r>
              <a:rPr sz="2000" b="1" spc="-15" dirty="0">
                <a:solidFill>
                  <a:srgbClr val="FFFFFF"/>
                </a:solidFill>
                <a:latin typeface="Arial"/>
                <a:cs typeface="Arial"/>
              </a:rPr>
              <a:t>Temperature</a:t>
            </a:r>
            <a:endParaRPr sz="2000">
              <a:solidFill>
                <a:prstClr val="black"/>
              </a:solidFill>
              <a:latin typeface="Arial"/>
              <a:cs typeface="Arial"/>
            </a:endParaRPr>
          </a:p>
        </p:txBody>
      </p:sp>
      <p:sp>
        <p:nvSpPr>
          <p:cNvPr id="5" name="object 5"/>
          <p:cNvSpPr txBox="1"/>
          <p:nvPr/>
        </p:nvSpPr>
        <p:spPr>
          <a:xfrm>
            <a:off x="6324600" y="1752600"/>
            <a:ext cx="3886200" cy="470000"/>
          </a:xfrm>
          <a:prstGeom prst="rect">
            <a:avLst/>
          </a:prstGeom>
          <a:solidFill>
            <a:srgbClr val="D7B15C"/>
          </a:solidFill>
        </p:spPr>
        <p:txBody>
          <a:bodyPr vert="horz" wrap="square" lIns="0" tIns="160655" rIns="0" bIns="0" rtlCol="0">
            <a:spAutoFit/>
          </a:bodyPr>
          <a:lstStyle/>
          <a:p>
            <a:pPr marL="92075">
              <a:spcBef>
                <a:spcPts val="1265"/>
              </a:spcBef>
            </a:pPr>
            <a:r>
              <a:rPr sz="2000" b="1" spc="-15" dirty="0">
                <a:solidFill>
                  <a:srgbClr val="FFFFFF"/>
                </a:solidFill>
                <a:latin typeface="Arial"/>
                <a:cs typeface="Arial"/>
              </a:rPr>
              <a:t>Temperature</a:t>
            </a:r>
            <a:r>
              <a:rPr sz="2000" b="1" spc="-55" dirty="0">
                <a:solidFill>
                  <a:srgbClr val="FFFFFF"/>
                </a:solidFill>
                <a:latin typeface="Arial"/>
                <a:cs typeface="Arial"/>
              </a:rPr>
              <a:t> </a:t>
            </a:r>
            <a:r>
              <a:rPr sz="2000" b="1" spc="-5" dirty="0">
                <a:solidFill>
                  <a:srgbClr val="FFFFFF"/>
                </a:solidFill>
                <a:latin typeface="Arial"/>
                <a:cs typeface="Arial"/>
              </a:rPr>
              <a:t>Scale</a:t>
            </a:r>
            <a:endParaRPr sz="2000">
              <a:solidFill>
                <a:prstClr val="black"/>
              </a:solidFill>
              <a:latin typeface="Arial"/>
              <a:cs typeface="Arial"/>
            </a:endParaRPr>
          </a:p>
        </p:txBody>
      </p:sp>
      <p:sp>
        <p:nvSpPr>
          <p:cNvPr id="6" name="object 6"/>
          <p:cNvSpPr/>
          <p:nvPr/>
        </p:nvSpPr>
        <p:spPr>
          <a:xfrm>
            <a:off x="6934200" y="2438401"/>
            <a:ext cx="2762250" cy="2066925"/>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6858000" y="4572000"/>
            <a:ext cx="3510096" cy="213360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B61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F5D2AD83174847811B70C332AAC641" ma:contentTypeVersion="0" ma:contentTypeDescription="Create a new document." ma:contentTypeScope="" ma:versionID="a4cd07cb7c51076d6a7a6805dc9e12ae">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25C823-6A80-47D5-9F25-C41CECB7905D}"/>
</file>

<file path=customXml/itemProps2.xml><?xml version="1.0" encoding="utf-8"?>
<ds:datastoreItem xmlns:ds="http://schemas.openxmlformats.org/officeDocument/2006/customXml" ds:itemID="{86431C14-A1E2-40CE-9548-EA7E3CFF43F2}"/>
</file>

<file path=customXml/itemProps3.xml><?xml version="1.0" encoding="utf-8"?>
<ds:datastoreItem xmlns:ds="http://schemas.openxmlformats.org/officeDocument/2006/customXml" ds:itemID="{BEC78D44-3257-4F40-8789-4AEA028AC339}"/>
</file>

<file path=docProps/app.xml><?xml version="1.0" encoding="utf-8"?>
<Properties xmlns="http://schemas.openxmlformats.org/officeDocument/2006/extended-properties" xmlns:vt="http://schemas.openxmlformats.org/officeDocument/2006/docPropsVTypes">
  <TotalTime>385</TotalTime>
  <Words>3408</Words>
  <Application>Microsoft Office PowerPoint</Application>
  <PresentationFormat>Widescreen</PresentationFormat>
  <Paragraphs>389</Paragraphs>
  <Slides>78</Slides>
  <Notes>0</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78</vt:i4>
      </vt:variant>
    </vt:vector>
  </HeadingPairs>
  <TitlesOfParts>
    <vt:vector size="96" baseType="lpstr">
      <vt:lpstr>-apple-system</vt:lpstr>
      <vt:lpstr>Arial</vt:lpstr>
      <vt:lpstr>Calibri</vt:lpstr>
      <vt:lpstr>Calibri Light</vt:lpstr>
      <vt:lpstr>Cambria Math</vt:lpstr>
      <vt:lpstr>Carlito</vt:lpstr>
      <vt:lpstr>Comic Sans MS</vt:lpstr>
      <vt:lpstr>Courier New</vt:lpstr>
      <vt:lpstr>Franklin Gothic Book</vt:lpstr>
      <vt:lpstr>Georgia</vt:lpstr>
      <vt:lpstr>Helvetica Neue</vt:lpstr>
      <vt:lpstr>Perpetua</vt:lpstr>
      <vt:lpstr>Symbol</vt:lpstr>
      <vt:lpstr>Times New Roman</vt:lpstr>
      <vt:lpstr>Wingdings</vt:lpstr>
      <vt:lpstr>Office Theme</vt:lpstr>
      <vt:lpstr>1_Office Theme</vt:lpstr>
      <vt:lpstr>2_Office Theme</vt:lpstr>
      <vt:lpstr>Thermodynamics Lecture 02</vt:lpstr>
      <vt:lpstr>A Quick Review:</vt:lpstr>
      <vt:lpstr>THERMODYNAMICES</vt:lpstr>
      <vt:lpstr>PowerPoint Presentation</vt:lpstr>
      <vt:lpstr>ISOLATED, CLOSED AND OPEN  SYSTEMS</vt:lpstr>
      <vt:lpstr>THERMODYNAMIC PROPERTIES</vt:lpstr>
      <vt:lpstr>PRESSURE</vt:lpstr>
      <vt:lpstr>Volume</vt:lpstr>
      <vt:lpstr>Temperature</vt:lpstr>
      <vt:lpstr>Internal energy</vt:lpstr>
      <vt:lpstr>Enthalpy</vt:lpstr>
      <vt:lpstr>Work</vt:lpstr>
      <vt:lpstr>HEAT</vt:lpstr>
      <vt:lpstr>HEAT</vt:lpstr>
      <vt:lpstr>Work &amp; Heat</vt:lpstr>
      <vt:lpstr>LAWS OF THERMODYNAMICS</vt:lpstr>
      <vt:lpstr>PowerPoint Presentation</vt:lpstr>
      <vt:lpstr>Heat Engine, Heat Pump &amp; Refrigerator:</vt:lpstr>
      <vt:lpstr>Comparison:</vt:lpstr>
      <vt:lpstr>Rudolf Clausius</vt:lpstr>
      <vt:lpstr>William Thomson, 1st Baron Kelvin</vt:lpstr>
      <vt:lpstr>Max Planck</vt:lpstr>
      <vt:lpstr>PowerPoint Presentation</vt:lpstr>
      <vt:lpstr>PowerPoint Presentation</vt:lpstr>
      <vt:lpstr>Comparison:</vt:lpstr>
      <vt:lpstr>Kelvin Planck Statement:</vt:lpstr>
      <vt:lpstr>PowerPoint Presentation</vt:lpstr>
      <vt:lpstr>PowerPoint Presentation</vt:lpstr>
      <vt:lpstr>Clausius Statement:</vt:lpstr>
      <vt:lpstr>PowerPoint Presentation</vt:lpstr>
      <vt:lpstr>PowerPoint Presentation</vt:lpstr>
      <vt:lpstr>C.O.P.</vt:lpstr>
      <vt:lpstr>Equivalence of Kelvin Plank and Clausius Statement</vt:lpstr>
      <vt:lpstr>Perpetual Motion Machine of First Kind</vt:lpstr>
      <vt:lpstr>Perpetual Motion Machine of Second Kind</vt:lpstr>
      <vt:lpstr>Perpetual Motion Machine of Third Kind</vt:lpstr>
      <vt:lpstr>Pop Quiz: What kind of PMM is this one?</vt:lpstr>
      <vt:lpstr>PowerPoint Presentation</vt:lpstr>
      <vt:lpstr>PowerPoint Presentation</vt:lpstr>
      <vt:lpstr>Q = mcΔt</vt:lpstr>
      <vt:lpstr>HEAT RESERVOIR, HEAT SOURCE, HEAT SINK</vt:lpstr>
      <vt:lpstr>2ND LAW OF THERMODYNAMICS KELVIN –PLANCK’S STATEMENT</vt:lpstr>
      <vt:lpstr>PowerPoint Presentation</vt:lpstr>
      <vt:lpstr>2nd Law: Clausius and Kelvin  Statements</vt:lpstr>
      <vt:lpstr>HEAT ENGINE</vt:lpstr>
      <vt:lpstr>HEAT ENGINE</vt:lpstr>
      <vt:lpstr>HEAT PUMP</vt:lpstr>
      <vt:lpstr>HEAT PUMP &amp; REFRIGERATOR</vt:lpstr>
      <vt:lpstr>Reversible Engine: the Carnot Cycle</vt:lpstr>
      <vt:lpstr>Gibbs Free Energy</vt:lpstr>
      <vt:lpstr>Gibbs Free Energy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Gibbs Free Energy</vt:lpstr>
      <vt:lpstr>Recall: Suniv and Spontaneous  Processes</vt:lpstr>
      <vt:lpstr>Suniv and Gibbs Free Energy (G)</vt:lpstr>
      <vt:lpstr>Gibbs Free Energy (G)</vt:lpstr>
      <vt:lpstr>PowerPoint Presentation</vt:lpstr>
      <vt:lpstr>Gibbs Free Energy G</vt:lpstr>
      <vt:lpstr>Predicting Spontaneity and G</vt:lpstr>
      <vt:lpstr>Gibbs Free Energy (G) and Predicting  Spontaneous Processes</vt:lpstr>
      <vt:lpstr>H, S, and the Sign of G</vt:lpstr>
      <vt:lpstr>Case 1: H and S Agree (Spontaneous)</vt:lpstr>
      <vt:lpstr>Case 2: H and S Agree (Nonspontaneous)</vt:lpstr>
      <vt:lpstr>Case 3: H and S Disagree (G “Decides”)</vt:lpstr>
      <vt:lpstr>Case 3: H and S Disagree (G “Decides”)</vt:lpstr>
      <vt:lpstr>Case 4: H and S Disagree (G “Decides”)</vt:lpstr>
      <vt:lpstr>Case 4: H and S Disagree (G “Decides”)</vt:lpstr>
      <vt:lpstr>Summary: Gibbs Free Energy (G)</vt:lpstr>
      <vt:lpstr>PowerPoint Presentation</vt:lpstr>
      <vt:lpstr>PowerPoint Presentation</vt:lpstr>
      <vt:lpstr>End of Lecture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teacher</dc:creator>
  <cp:lastModifiedBy>nafish@aiub.edu</cp:lastModifiedBy>
  <cp:revision>53</cp:revision>
  <dcterms:created xsi:type="dcterms:W3CDTF">2020-05-12T03:19:38Z</dcterms:created>
  <dcterms:modified xsi:type="dcterms:W3CDTF">2020-07-13T04:56:55Z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0x010100AAF5D2AD83174847811B70C332AAC641</vt:lpwstr>
  </property>
</Properties>
</file>